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94" r:id="rId2"/>
    <p:sldId id="273" r:id="rId3"/>
    <p:sldId id="299" r:id="rId4"/>
    <p:sldId id="304" r:id="rId5"/>
    <p:sldId id="298" r:id="rId6"/>
    <p:sldId id="261" r:id="rId7"/>
    <p:sldId id="305" r:id="rId8"/>
    <p:sldId id="296" r:id="rId9"/>
    <p:sldId id="307" r:id="rId10"/>
    <p:sldId id="300" r:id="rId11"/>
    <p:sldId id="269" r:id="rId12"/>
    <p:sldId id="264" r:id="rId13"/>
    <p:sldId id="297" r:id="rId14"/>
    <p:sldId id="308" r:id="rId15"/>
    <p:sldId id="301" r:id="rId16"/>
    <p:sldId id="306" r:id="rId17"/>
    <p:sldId id="276" r:id="rId18"/>
    <p:sldId id="302" r:id="rId19"/>
    <p:sldId id="266" r:id="rId20"/>
    <p:sldId id="303" r:id="rId21"/>
    <p:sldId id="265"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73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196B8-1A47-C240-B63D-300E5CD1E332}" v="1500" dt="2023-11-25T13:17:18.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69437"/>
  </p:normalViewPr>
  <p:slideViewPr>
    <p:cSldViewPr snapToGrid="0" snapToObjects="1" showGuides="1">
      <p:cViewPr varScale="1">
        <p:scale>
          <a:sx n="59" d="100"/>
          <a:sy n="59" d="100"/>
        </p:scale>
        <p:origin x="200" y="616"/>
      </p:cViewPr>
      <p:guideLst>
        <p:guide orient="horz" pos="2160"/>
        <p:guide pos="3817"/>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EBB59-6CE4-3B41-B245-71B81FE963B6}" type="datetimeFigureOut">
              <a:rPr lang="nl-NL" smtClean="0"/>
              <a:t>25-11-2023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CFC5D-4CD3-5843-AA9A-495E03C2A400}" type="slidenum">
              <a:rPr lang="nl-NL" smtClean="0"/>
              <a:t>‹nr.›</a:t>
            </a:fld>
            <a:endParaRPr lang="nl-NL"/>
          </a:p>
        </p:txBody>
      </p:sp>
    </p:spTree>
    <p:extLst>
      <p:ext uri="{BB962C8B-B14F-4D97-AF65-F5344CB8AC3E}">
        <p14:creationId xmlns:p14="http://schemas.microsoft.com/office/powerpoint/2010/main" val="94056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2</a:t>
            </a:fld>
            <a:endParaRPr lang="nl-NL"/>
          </a:p>
        </p:txBody>
      </p:sp>
    </p:spTree>
    <p:extLst>
      <p:ext uri="{BB962C8B-B14F-4D97-AF65-F5344CB8AC3E}">
        <p14:creationId xmlns:p14="http://schemas.microsoft.com/office/powerpoint/2010/main" val="239141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19</a:t>
            </a:fld>
            <a:endParaRPr lang="nl-NL"/>
          </a:p>
        </p:txBody>
      </p:sp>
    </p:spTree>
    <p:extLst>
      <p:ext uri="{BB962C8B-B14F-4D97-AF65-F5344CB8AC3E}">
        <p14:creationId xmlns:p14="http://schemas.microsoft.com/office/powerpoint/2010/main" val="381737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20</a:t>
            </a:fld>
            <a:endParaRPr lang="nl-NL"/>
          </a:p>
        </p:txBody>
      </p:sp>
    </p:spTree>
    <p:extLst>
      <p:ext uri="{BB962C8B-B14F-4D97-AF65-F5344CB8AC3E}">
        <p14:creationId xmlns:p14="http://schemas.microsoft.com/office/powerpoint/2010/main" val="2101792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21</a:t>
            </a:fld>
            <a:endParaRPr lang="nl-NL"/>
          </a:p>
        </p:txBody>
      </p:sp>
    </p:spTree>
    <p:extLst>
      <p:ext uri="{BB962C8B-B14F-4D97-AF65-F5344CB8AC3E}">
        <p14:creationId xmlns:p14="http://schemas.microsoft.com/office/powerpoint/2010/main" val="263509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5</a:t>
            </a:fld>
            <a:endParaRPr lang="nl-NL"/>
          </a:p>
        </p:txBody>
      </p:sp>
    </p:spTree>
    <p:extLst>
      <p:ext uri="{BB962C8B-B14F-4D97-AF65-F5344CB8AC3E}">
        <p14:creationId xmlns:p14="http://schemas.microsoft.com/office/powerpoint/2010/main" val="14599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6</a:t>
            </a:fld>
            <a:endParaRPr lang="nl-NL"/>
          </a:p>
        </p:txBody>
      </p:sp>
    </p:spTree>
    <p:extLst>
      <p:ext uri="{BB962C8B-B14F-4D97-AF65-F5344CB8AC3E}">
        <p14:creationId xmlns:p14="http://schemas.microsoft.com/office/powerpoint/2010/main" val="420296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7</a:t>
            </a:fld>
            <a:endParaRPr lang="nl-NL"/>
          </a:p>
        </p:txBody>
      </p:sp>
    </p:spTree>
    <p:extLst>
      <p:ext uri="{BB962C8B-B14F-4D97-AF65-F5344CB8AC3E}">
        <p14:creationId xmlns:p14="http://schemas.microsoft.com/office/powerpoint/2010/main" val="241708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8</a:t>
            </a:fld>
            <a:endParaRPr lang="nl-NL"/>
          </a:p>
        </p:txBody>
      </p:sp>
    </p:spTree>
    <p:extLst>
      <p:ext uri="{BB962C8B-B14F-4D97-AF65-F5344CB8AC3E}">
        <p14:creationId xmlns:p14="http://schemas.microsoft.com/office/powerpoint/2010/main" val="155492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11</a:t>
            </a:fld>
            <a:endParaRPr lang="nl-NL"/>
          </a:p>
        </p:txBody>
      </p:sp>
    </p:spTree>
    <p:extLst>
      <p:ext uri="{BB962C8B-B14F-4D97-AF65-F5344CB8AC3E}">
        <p14:creationId xmlns:p14="http://schemas.microsoft.com/office/powerpoint/2010/main" val="399100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12</a:t>
            </a:fld>
            <a:endParaRPr lang="nl-NL"/>
          </a:p>
        </p:txBody>
      </p:sp>
    </p:spTree>
    <p:extLst>
      <p:ext uri="{BB962C8B-B14F-4D97-AF65-F5344CB8AC3E}">
        <p14:creationId xmlns:p14="http://schemas.microsoft.com/office/powerpoint/2010/main" val="1238811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16</a:t>
            </a:fld>
            <a:endParaRPr lang="nl-NL"/>
          </a:p>
        </p:txBody>
      </p:sp>
    </p:spTree>
    <p:extLst>
      <p:ext uri="{BB962C8B-B14F-4D97-AF65-F5344CB8AC3E}">
        <p14:creationId xmlns:p14="http://schemas.microsoft.com/office/powerpoint/2010/main" val="375062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5"/>
          </p:nvPr>
        </p:nvSpPr>
        <p:spPr/>
        <p:txBody>
          <a:bodyPr/>
          <a:lstStyle/>
          <a:p>
            <a:fld id="{6BBCFC5D-4CD3-5843-AA9A-495E03C2A400}" type="slidenum">
              <a:rPr lang="nl-NL" smtClean="0"/>
              <a:t>18</a:t>
            </a:fld>
            <a:endParaRPr lang="nl-NL"/>
          </a:p>
        </p:txBody>
      </p:sp>
    </p:spTree>
    <p:extLst>
      <p:ext uri="{BB962C8B-B14F-4D97-AF65-F5344CB8AC3E}">
        <p14:creationId xmlns:p14="http://schemas.microsoft.com/office/powerpoint/2010/main" val="163001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1D9F4-B1F2-B74E-9FC4-4A758BFAE79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947FA52-2F8D-284B-82E8-B9474E551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611EBF7-00BE-7A4F-9761-4E3ACAFE9387}"/>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496AF77A-51BC-864F-8D48-1F8DA80BCC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CCB882-15C4-8F43-8685-DF9AFAD2EC24}"/>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6005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2A813-880A-354E-8944-B03105962F3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AAD7BA0-800C-384E-96B0-E156C81C31C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2D97918-6F41-3344-ACB0-423258B1A0F4}"/>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C591DA00-7E06-0646-9E52-5B869DF548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24B85C-1ECD-5140-BCBB-084FAEA5554B}"/>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09573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EAC3108-EA98-4048-BFCB-396A323898A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63583A-BCD3-0541-9F17-D7670482F67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B08D67-FBBF-9F42-A3B2-19C20B85DE98}"/>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3D352758-CB23-FD44-95EA-1DEB7E07EA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20742F-32AE-1840-A303-BA85B7703134}"/>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5549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6811C-31F9-E249-A5D5-F1DA9C815F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126AD2-69EE-1840-9FBD-A56CA857B3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B5ADAA-B1CD-9342-BB03-BEAB38DABDFA}"/>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13875BE6-5164-5D49-80EF-69F19CEBF7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F69ECE1-E50F-4846-89E7-AF5AAF3DF4F4}"/>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68258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71CD6-3932-4741-8A16-3108EB4AD73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76DC15A-05E7-0746-84F9-F23ED05893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C8ACC05-F510-2249-B377-1DA0E98F9BF4}"/>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3B77EAD1-A7C1-7942-89EB-000DE4B06B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2A65D8-2E3F-E349-99CF-4C42B5CC30B9}"/>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363874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1A74AB-62D0-584A-BAEA-A4868CB507F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AA8E61-F080-464B-9ADF-67B736C1130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1453792-8DAE-5D40-897A-EF5F5D17117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848DB3E-E834-5941-8AF8-EBE39BA3E9F1}"/>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6" name="Tijdelijke aanduiding voor voettekst 5">
            <a:extLst>
              <a:ext uri="{FF2B5EF4-FFF2-40B4-BE49-F238E27FC236}">
                <a16:creationId xmlns:a16="http://schemas.microsoft.com/office/drawing/2014/main" id="{41824227-2A80-0641-AF79-6FF7E387AB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D42FFA-5955-1545-85F7-318A09F7BB55}"/>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20723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D3486-B7A4-EF4B-AED0-76E90DDCA77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DDFBA7E-0475-ED4E-B43D-B9036C8A54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E0D3EB8-D6A1-4148-966A-864530FBA93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2C82431-E7A9-744A-8174-6D826A00B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4E29515-697D-3A40-88AC-121A03176C9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4D9554-1973-F746-B69F-76A370316201}"/>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8" name="Tijdelijke aanduiding voor voettekst 7">
            <a:extLst>
              <a:ext uri="{FF2B5EF4-FFF2-40B4-BE49-F238E27FC236}">
                <a16:creationId xmlns:a16="http://schemas.microsoft.com/office/drawing/2014/main" id="{33B6889C-E096-E04C-88A8-BF145DC71B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AC784B3-B867-0340-8B5B-AC08E49F1209}"/>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26281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D3486-5ECB-1F4A-8620-8DE8ED3B41C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2CADFE1-0544-9B41-9636-BC4E4A54B133}"/>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4" name="Tijdelijke aanduiding voor voettekst 3">
            <a:extLst>
              <a:ext uri="{FF2B5EF4-FFF2-40B4-BE49-F238E27FC236}">
                <a16:creationId xmlns:a16="http://schemas.microsoft.com/office/drawing/2014/main" id="{E61E3E5B-136F-CE44-800C-CDB631176DB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0CED35-8EE1-ED44-9CCD-C44567F170B3}"/>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399161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BF74361-B23A-9D44-ABB5-FA4304EA5007}"/>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3" name="Tijdelijke aanduiding voor voettekst 2">
            <a:extLst>
              <a:ext uri="{FF2B5EF4-FFF2-40B4-BE49-F238E27FC236}">
                <a16:creationId xmlns:a16="http://schemas.microsoft.com/office/drawing/2014/main" id="{682EE9A7-1005-4342-AFED-3A0E464D59C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B4DE048-E5D5-A840-8566-208E6709FDC9}"/>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5978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C978B-499A-0442-9A43-F4533A0A07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FCC8CB8-6BB2-0541-B624-00D21EAC2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6BA94D9-2871-9D47-9716-809B96953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E4D0D06-07F3-DD4B-B4B3-F95D2A067331}"/>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6" name="Tijdelijke aanduiding voor voettekst 5">
            <a:extLst>
              <a:ext uri="{FF2B5EF4-FFF2-40B4-BE49-F238E27FC236}">
                <a16:creationId xmlns:a16="http://schemas.microsoft.com/office/drawing/2014/main" id="{70879405-41CC-1448-88F1-F13AE09FA0C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BD399DD-6CA9-CD45-89BF-64DE3DAFAC8D}"/>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110263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9F29B-3F4B-BF40-8526-B023AC86FC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ABA1D1B-C31B-0B4C-B3D3-A6A2D0288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946B0C2-2DA1-1440-AEF0-11A352051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4284A47-268D-F440-8852-14E47C3E9D57}"/>
              </a:ext>
            </a:extLst>
          </p:cNvPr>
          <p:cNvSpPr>
            <a:spLocks noGrp="1"/>
          </p:cNvSpPr>
          <p:nvPr>
            <p:ph type="dt" sz="half" idx="10"/>
          </p:nvPr>
        </p:nvSpPr>
        <p:spPr/>
        <p:txBody>
          <a:bodyPr/>
          <a:lstStyle/>
          <a:p>
            <a:fld id="{1FD30060-918C-9341-94E3-84BB2A95A7C2}" type="datetimeFigureOut">
              <a:rPr lang="nl-NL" smtClean="0"/>
              <a:t>25-11-2023</a:t>
            </a:fld>
            <a:endParaRPr lang="nl-NL"/>
          </a:p>
        </p:txBody>
      </p:sp>
      <p:sp>
        <p:nvSpPr>
          <p:cNvPr id="6" name="Tijdelijke aanduiding voor voettekst 5">
            <a:extLst>
              <a:ext uri="{FF2B5EF4-FFF2-40B4-BE49-F238E27FC236}">
                <a16:creationId xmlns:a16="http://schemas.microsoft.com/office/drawing/2014/main" id="{800E9917-ADED-0A4B-9E4A-21FB60DEC8A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2246E77-6995-104F-A32C-049BDE48F314}"/>
              </a:ext>
            </a:extLst>
          </p:cNvPr>
          <p:cNvSpPr>
            <a:spLocks noGrp="1"/>
          </p:cNvSpPr>
          <p:nvPr>
            <p:ph type="sldNum" sz="quarter" idx="12"/>
          </p:nvPr>
        </p:nvSpPr>
        <p:spPr/>
        <p:txBody>
          <a:bodyPr/>
          <a:lstStyle/>
          <a:p>
            <a:fld id="{4C7671D3-7544-BF4F-AF76-32B4A10D07B6}" type="slidenum">
              <a:rPr lang="nl-NL" smtClean="0"/>
              <a:t>‹nr.›</a:t>
            </a:fld>
            <a:endParaRPr lang="nl-NL"/>
          </a:p>
        </p:txBody>
      </p:sp>
    </p:spTree>
    <p:extLst>
      <p:ext uri="{BB962C8B-B14F-4D97-AF65-F5344CB8AC3E}">
        <p14:creationId xmlns:p14="http://schemas.microsoft.com/office/powerpoint/2010/main" val="723499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F5059B-B05D-2548-ADA0-DADC0335E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BD4D826-FC20-474B-9FD4-C2EF9088C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B96D30-B1EC-CF4A-96ED-223CBC9DEC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30060-918C-9341-94E3-84BB2A95A7C2}" type="datetimeFigureOut">
              <a:rPr lang="nl-NL" smtClean="0"/>
              <a:t>25-11-2023</a:t>
            </a:fld>
            <a:endParaRPr lang="nl-NL"/>
          </a:p>
        </p:txBody>
      </p:sp>
      <p:sp>
        <p:nvSpPr>
          <p:cNvPr id="5" name="Tijdelijke aanduiding voor voettekst 4">
            <a:extLst>
              <a:ext uri="{FF2B5EF4-FFF2-40B4-BE49-F238E27FC236}">
                <a16:creationId xmlns:a16="http://schemas.microsoft.com/office/drawing/2014/main" id="{3322499B-9582-6945-9190-69ACB2B23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5F62D4E-47E8-814C-B5FE-B33FB0D5D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671D3-7544-BF4F-AF76-32B4A10D07B6}" type="slidenum">
              <a:rPr lang="nl-NL" smtClean="0"/>
              <a:t>‹nr.›</a:t>
            </a:fld>
            <a:endParaRPr lang="nl-NL"/>
          </a:p>
        </p:txBody>
      </p:sp>
    </p:spTree>
    <p:extLst>
      <p:ext uri="{BB962C8B-B14F-4D97-AF65-F5344CB8AC3E}">
        <p14:creationId xmlns:p14="http://schemas.microsoft.com/office/powerpoint/2010/main" val="1269345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oadtripforlife.nl/en/foundation/"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7.png"/><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hyperlink" Target="https://youtu.be/vOfDsXfiM7I?si=E7BAHn8OcbRkPelo"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roadtripforlife.nl/onewebmedia/MPF_4940___serialized1.jpeg?etag=undefined&amp;sourceContentType=image%2Fjpeg&amp;quality=85" TargetMode="External"/><Relationship Id="rId7" Type="http://schemas.openxmlformats.org/officeDocument/2006/relationships/hyperlink" Target="https://roadtripforlife.nl/onewebmedia/MPF_4960___serialized2.jpeg?etag=undefined&amp;sourceContentType=image%2Fjpeg&amp;quality=85"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hyperlink" Target="https://roadtripforlife.nl/onewebmedia/MPF_4983___serialized1.jpeg?etag=undefined&amp;sourceContentType=image%2Fjpeg&amp;quality=85" TargetMode="External"/><Relationship Id="rId4" Type="http://schemas.openxmlformats.org/officeDocument/2006/relationships/image" Target="../media/image50.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5" name="Afbeelding 4" descr="Afbeelding met tekst, Lettertype, schermopname, poster&#10;&#10;Automatisch gegenereerde beschrijving">
            <a:extLst>
              <a:ext uri="{FF2B5EF4-FFF2-40B4-BE49-F238E27FC236}">
                <a16:creationId xmlns:a16="http://schemas.microsoft.com/office/drawing/2014/main" id="{FF0C58BC-7FCA-BAEB-ED21-FBE418DD40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0860" y="567523"/>
            <a:ext cx="4423076" cy="2861477"/>
          </a:xfrm>
          <a:prstGeom prst="rect">
            <a:avLst/>
          </a:prstGeom>
        </p:spPr>
      </p:pic>
      <p:sp>
        <p:nvSpPr>
          <p:cNvPr id="6" name="Titel 1">
            <a:extLst>
              <a:ext uri="{FF2B5EF4-FFF2-40B4-BE49-F238E27FC236}">
                <a16:creationId xmlns:a16="http://schemas.microsoft.com/office/drawing/2014/main" id="{8E8E3311-E8CD-D15D-5E54-86A8E72823DD}"/>
              </a:ext>
            </a:extLst>
          </p:cNvPr>
          <p:cNvSpPr txBox="1">
            <a:spLocks/>
          </p:cNvSpPr>
          <p:nvPr/>
        </p:nvSpPr>
        <p:spPr>
          <a:xfrm>
            <a:off x="6214534" y="5469388"/>
            <a:ext cx="5684314" cy="5625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600" dirty="0" err="1">
                <a:solidFill>
                  <a:srgbClr val="FFC000"/>
                </a:solidFill>
                <a:latin typeface="Etna" pitchFamily="2" charset="77"/>
                <a:hlinkClick r:id="rId3">
                  <a:extLst>
                    <a:ext uri="{A12FA001-AC4F-418D-AE19-62706E023703}">
                      <ahyp:hlinkClr xmlns:ahyp="http://schemas.microsoft.com/office/drawing/2018/hyperlinkcolor" val="tx"/>
                    </a:ext>
                  </a:extLst>
                </a:hlinkClick>
              </a:rPr>
              <a:t>www.roadtripforlife.nl</a:t>
            </a:r>
            <a:r>
              <a:rPr lang="nl-NL" sz="2600" dirty="0">
                <a:solidFill>
                  <a:srgbClr val="FFC000"/>
                </a:solidFill>
                <a:latin typeface="Etna" pitchFamily="2" charset="77"/>
                <a:hlinkClick r:id="rId3">
                  <a:extLst>
                    <a:ext uri="{A12FA001-AC4F-418D-AE19-62706E023703}">
                      <ahyp:hlinkClr xmlns:ahyp="http://schemas.microsoft.com/office/drawing/2018/hyperlinkcolor" val="tx"/>
                    </a:ext>
                  </a:extLst>
                </a:hlinkClick>
              </a:rPr>
              <a:t>/en/foundation/</a:t>
            </a:r>
            <a:endParaRPr lang="nl-NL" sz="2600" dirty="0">
              <a:solidFill>
                <a:srgbClr val="FFC000"/>
              </a:solidFill>
              <a:latin typeface="Etna" pitchFamily="2" charset="77"/>
            </a:endParaRPr>
          </a:p>
        </p:txBody>
      </p:sp>
      <p:sp>
        <p:nvSpPr>
          <p:cNvPr id="7" name="Titel 1">
            <a:extLst>
              <a:ext uri="{FF2B5EF4-FFF2-40B4-BE49-F238E27FC236}">
                <a16:creationId xmlns:a16="http://schemas.microsoft.com/office/drawing/2014/main" id="{3E45A19D-1ED6-862A-6722-118BC941A3ED}"/>
              </a:ext>
            </a:extLst>
          </p:cNvPr>
          <p:cNvSpPr txBox="1">
            <a:spLocks/>
          </p:cNvSpPr>
          <p:nvPr/>
        </p:nvSpPr>
        <p:spPr>
          <a:xfrm>
            <a:off x="7773718" y="5819929"/>
            <a:ext cx="3605532" cy="6681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300" dirty="0">
                <a:solidFill>
                  <a:srgbClr val="FFC000"/>
                </a:solidFill>
                <a:latin typeface="Etna" pitchFamily="2" charset="77"/>
              </a:rPr>
              <a:t>@</a:t>
            </a:r>
            <a:r>
              <a:rPr lang="nl-NL" sz="2600" dirty="0" err="1">
                <a:solidFill>
                  <a:srgbClr val="FFC000"/>
                </a:solidFill>
                <a:latin typeface="Etna" pitchFamily="2" charset="77"/>
              </a:rPr>
              <a:t>roadtripforlife</a:t>
            </a:r>
            <a:r>
              <a:rPr lang="nl-NL" sz="2700" dirty="0" err="1">
                <a:solidFill>
                  <a:schemeClr val="bg1"/>
                </a:solidFill>
                <a:latin typeface="Etna" pitchFamily="2" charset="77"/>
              </a:rPr>
              <a:t>_nl</a:t>
            </a:r>
            <a:endParaRPr lang="nl-NL" sz="2700" dirty="0">
              <a:solidFill>
                <a:schemeClr val="bg1"/>
              </a:solidFill>
              <a:latin typeface="Etna" pitchFamily="2" charset="77"/>
            </a:endParaRPr>
          </a:p>
        </p:txBody>
      </p:sp>
      <p:pic>
        <p:nvPicPr>
          <p:cNvPr id="3076" name="Picture 4" descr="THE NEW INSTAGRAM LOGO WHITE PNG TRANSPARENT 2023 - eDigital ...">
            <a:extLst>
              <a:ext uri="{FF2B5EF4-FFF2-40B4-BE49-F238E27FC236}">
                <a16:creationId xmlns:a16="http://schemas.microsoft.com/office/drawing/2014/main" id="{5F6C01EF-8B10-40A1-DC00-04DAFB9FAF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85706" y="5976062"/>
            <a:ext cx="420303" cy="42030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8CC48C0-75F2-B836-41CC-4C4EDE2D634C}"/>
              </a:ext>
            </a:extLst>
          </p:cNvPr>
          <p:cNvSpPr txBox="1">
            <a:spLocks/>
          </p:cNvSpPr>
          <p:nvPr/>
        </p:nvSpPr>
        <p:spPr>
          <a:xfrm>
            <a:off x="1948388" y="2898662"/>
            <a:ext cx="9215798" cy="19407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dirty="0">
                <a:solidFill>
                  <a:srgbClr val="FFC000"/>
                </a:solidFill>
                <a:latin typeface="Etna" pitchFamily="2" charset="77"/>
              </a:rPr>
              <a:t>WHEELCHAIR </a:t>
            </a:r>
            <a:r>
              <a:rPr lang="nl-NL" sz="4000" dirty="0">
                <a:solidFill>
                  <a:schemeClr val="bg1"/>
                </a:solidFill>
                <a:latin typeface="Etna" pitchFamily="2" charset="77"/>
              </a:rPr>
              <a:t>ACCESSIBLE</a:t>
            </a:r>
            <a:r>
              <a:rPr lang="nl-NL" sz="4000" dirty="0">
                <a:solidFill>
                  <a:srgbClr val="FFC000"/>
                </a:solidFill>
                <a:latin typeface="Etna" pitchFamily="2" charset="77"/>
              </a:rPr>
              <a:t> CAMPERVANS</a:t>
            </a:r>
          </a:p>
        </p:txBody>
      </p:sp>
    </p:spTree>
    <p:extLst>
      <p:ext uri="{BB962C8B-B14F-4D97-AF65-F5344CB8AC3E}">
        <p14:creationId xmlns:p14="http://schemas.microsoft.com/office/powerpoint/2010/main" val="258236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827464-0828-FB73-60F7-76F89C0B0E77}"/>
              </a:ext>
            </a:extLst>
          </p:cNvPr>
          <p:cNvSpPr txBox="1">
            <a:spLocks/>
          </p:cNvSpPr>
          <p:nvPr/>
        </p:nvSpPr>
        <p:spPr>
          <a:xfrm>
            <a:off x="1114091" y="2376431"/>
            <a:ext cx="10161555" cy="1554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a:solidFill>
                  <a:srgbClr val="FFC000"/>
                </a:solidFill>
                <a:latin typeface="Etna" pitchFamily="2" charset="77"/>
              </a:rPr>
              <a:t>Building a </a:t>
            </a:r>
            <a:r>
              <a:rPr lang="nl-NL" sz="8000" dirty="0" err="1">
                <a:solidFill>
                  <a:srgbClr val="FFC000"/>
                </a:solidFill>
                <a:latin typeface="Etna" pitchFamily="2" charset="77"/>
              </a:rPr>
              <a:t>campervan</a:t>
            </a:r>
            <a:endParaRPr lang="nl-NL" sz="8000" dirty="0">
              <a:solidFill>
                <a:srgbClr val="FFC000"/>
              </a:solidFill>
              <a:latin typeface="Etna" pitchFamily="2" charset="77"/>
            </a:endParaRPr>
          </a:p>
        </p:txBody>
      </p:sp>
      <p:pic>
        <p:nvPicPr>
          <p:cNvPr id="3" name="Picture 2">
            <a:extLst>
              <a:ext uri="{FF2B5EF4-FFF2-40B4-BE49-F238E27FC236}">
                <a16:creationId xmlns:a16="http://schemas.microsoft.com/office/drawing/2014/main" id="{4ED11CA7-15FB-EF09-24B7-E1B86C14F0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70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256619"/>
          </a:xfrm>
          <a:prstGeom prst="rect">
            <a:avLst/>
          </a:prstGeom>
          <a:solidFill>
            <a:srgbClr val="445730">
              <a:alpha val="930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845046" y="5363679"/>
            <a:ext cx="6354015" cy="873237"/>
          </a:xfrm>
        </p:spPr>
        <p:txBody>
          <a:bodyPr vert="horz" lIns="91440" tIns="45720" rIns="91440" bIns="45720" rtlCol="0" anchor="b">
            <a:normAutofit fontScale="90000"/>
          </a:bodyPr>
          <a:lstStyle/>
          <a:p>
            <a:pPr algn="l"/>
            <a:r>
              <a:rPr lang="en-GB" dirty="0">
                <a:solidFill>
                  <a:srgbClr val="FFC000"/>
                </a:solidFill>
                <a:latin typeface="Etna" pitchFamily="2" charset="77"/>
              </a:rPr>
              <a:t>Our solution</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845047" y="6302912"/>
            <a:ext cx="7299965" cy="522775"/>
          </a:xfrm>
        </p:spPr>
        <p:txBody>
          <a:bodyPr vert="horz" lIns="91440" tIns="45720" rIns="91440" bIns="45720" rtlCol="0">
            <a:normAutofit/>
          </a:bodyPr>
          <a:lstStyle/>
          <a:p>
            <a:pPr algn="l"/>
            <a:r>
              <a:rPr lang="en-GB" dirty="0">
                <a:solidFill>
                  <a:schemeClr val="bg1"/>
                </a:solidFill>
                <a:latin typeface="Bebas" panose="020B0606020202050201" pitchFamily="34" charset="0"/>
              </a:rPr>
              <a:t>Custom build with existing components</a:t>
            </a:r>
          </a:p>
        </p:txBody>
      </p:sp>
      <p:sp>
        <p:nvSpPr>
          <p:cNvPr id="4" name="Tekstvak 3">
            <a:extLst>
              <a:ext uri="{FF2B5EF4-FFF2-40B4-BE49-F238E27FC236}">
                <a16:creationId xmlns:a16="http://schemas.microsoft.com/office/drawing/2014/main" id="{C76B97C8-0757-2E36-3C82-1E0EFE95036D}"/>
              </a:ext>
            </a:extLst>
          </p:cNvPr>
          <p:cNvSpPr txBox="1"/>
          <p:nvPr/>
        </p:nvSpPr>
        <p:spPr>
          <a:xfrm>
            <a:off x="845046" y="835281"/>
            <a:ext cx="10677632" cy="3785652"/>
          </a:xfrm>
          <a:prstGeom prst="rect">
            <a:avLst/>
          </a:prstGeom>
          <a:noFill/>
        </p:spPr>
        <p:txBody>
          <a:bodyPr wrap="square" rtlCol="0">
            <a:spAutoFit/>
          </a:bodyPr>
          <a:lstStyle/>
          <a:p>
            <a:r>
              <a:rPr lang="en-GB" sz="2400" dirty="0">
                <a:solidFill>
                  <a:srgbClr val="FFC000"/>
                </a:solidFill>
                <a:latin typeface="Bebas" panose="020B0606020202050201" pitchFamily="34" charset="0"/>
              </a:rPr>
              <a:t>Core Design requirements </a:t>
            </a:r>
          </a:p>
          <a:p>
            <a:endParaRPr lang="en-GB" sz="2400" dirty="0">
              <a:solidFill>
                <a:srgbClr val="FFC000"/>
              </a:solidFill>
              <a:latin typeface="Bebas" panose="020B0606020202050201" pitchFamily="34" charset="0"/>
            </a:endParaRPr>
          </a:p>
          <a:p>
            <a:endParaRPr lang="en-GB" sz="2400" dirty="0">
              <a:solidFill>
                <a:srgbClr val="FFC000"/>
              </a:solidFill>
              <a:latin typeface="Bebas" panose="020B0606020202050201" pitchFamily="34" charset="0"/>
            </a:endParaRPr>
          </a:p>
          <a:p>
            <a:pPr marL="285750" indent="-285750">
              <a:buFont typeface="Arial" panose="020B0604020202020204" pitchFamily="34" charset="0"/>
              <a:buChar char="•"/>
            </a:pPr>
            <a:r>
              <a:rPr lang="en-GB" sz="2400" dirty="0">
                <a:solidFill>
                  <a:srgbClr val="FFC000"/>
                </a:solidFill>
                <a:latin typeface="Bebas" panose="020B0606020202050201" pitchFamily="34" charset="0"/>
              </a:rPr>
              <a:t>Wheelchair in the front seat of the car</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Ceiling hoist for a comfortable transfer from wheelchair to toilet and bed</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Reliable power supply, also off grid</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Adjustable bed, suitable for a standard sized medical anti-decubitus mattress</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Focus on ergonomics for the care giver</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Comply with camper requirements from national road traffic department</a:t>
            </a:r>
          </a:p>
          <a:p>
            <a:pPr marL="285750" indent="-285750">
              <a:buFont typeface="Arial" panose="020B0604020202020204" pitchFamily="34" charset="0"/>
              <a:buChar char="•"/>
            </a:pPr>
            <a:r>
              <a:rPr lang="en-GB" sz="2400" dirty="0">
                <a:solidFill>
                  <a:srgbClr val="FFC000"/>
                </a:solidFill>
                <a:latin typeface="Bebas" panose="020B0606020202050201" pitchFamily="34" charset="0"/>
              </a:rPr>
              <a:t>Can be driven with a regular driving license, total weight can not exceed 3.5 tons</a:t>
            </a:r>
          </a:p>
        </p:txBody>
      </p:sp>
      <p:cxnSp>
        <p:nvCxnSpPr>
          <p:cNvPr id="7" name="Straight Arrow Connector 6">
            <a:extLst>
              <a:ext uri="{FF2B5EF4-FFF2-40B4-BE49-F238E27FC236}">
                <a16:creationId xmlns:a16="http://schemas.microsoft.com/office/drawing/2014/main" id="{336BDA3D-794F-BF55-8BDF-AADAA4D6AD85}"/>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5" name="Picture 2">
            <a:extLst>
              <a:ext uri="{FF2B5EF4-FFF2-40B4-BE49-F238E27FC236}">
                <a16:creationId xmlns:a16="http://schemas.microsoft.com/office/drawing/2014/main" id="{1FAC71A4-15EE-EA01-975C-FF9D2465D9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47A3060-4E3D-F949-8BBE-D27433D4F6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5395" y="627075"/>
            <a:ext cx="3116785" cy="4155714"/>
          </a:xfrm>
          <a:prstGeom prst="rect">
            <a:avLst/>
          </a:prstGeom>
        </p:spPr>
      </p:pic>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256619"/>
          </a:xfrm>
          <a:prstGeom prst="rect">
            <a:avLst/>
          </a:prstGeom>
          <a:solidFill>
            <a:srgbClr val="445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15672" y="5357688"/>
            <a:ext cx="10028528" cy="873237"/>
          </a:xfrm>
        </p:spPr>
        <p:txBody>
          <a:bodyPr vert="horz" lIns="91440" tIns="45720" rIns="91440" bIns="45720" rtlCol="0" anchor="b">
            <a:normAutofit fontScale="90000"/>
          </a:bodyPr>
          <a:lstStyle/>
          <a:p>
            <a:pPr algn="l"/>
            <a:r>
              <a:rPr lang="en-AU" dirty="0">
                <a:solidFill>
                  <a:srgbClr val="FFC000"/>
                </a:solidFill>
                <a:latin typeface="Etna" pitchFamily="2" charset="77"/>
              </a:rPr>
              <a:t>Care giving facilities on board</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15673" y="6331688"/>
            <a:ext cx="8074528" cy="873236"/>
          </a:xfrm>
        </p:spPr>
        <p:txBody>
          <a:bodyPr vert="horz" lIns="91440" tIns="45720" rIns="91440" bIns="45720" rtlCol="0">
            <a:normAutofit/>
          </a:bodyPr>
          <a:lstStyle/>
          <a:p>
            <a:pPr algn="l"/>
            <a:r>
              <a:rPr lang="en-GB" dirty="0">
                <a:solidFill>
                  <a:schemeClr val="bg1"/>
                </a:solidFill>
                <a:latin typeface="Bebas" panose="020B0606020202050201" pitchFamily="34" charset="0"/>
              </a:rPr>
              <a:t>Designed and inspired by our personal experience</a:t>
            </a:r>
          </a:p>
        </p:txBody>
      </p:sp>
      <p:sp>
        <p:nvSpPr>
          <p:cNvPr id="12" name="Tekstvak 11">
            <a:extLst>
              <a:ext uri="{FF2B5EF4-FFF2-40B4-BE49-F238E27FC236}">
                <a16:creationId xmlns:a16="http://schemas.microsoft.com/office/drawing/2014/main" id="{CFE2FAF5-4856-3B4C-9ECF-3EE60CA50211}"/>
              </a:ext>
            </a:extLst>
          </p:cNvPr>
          <p:cNvSpPr txBox="1"/>
          <p:nvPr/>
        </p:nvSpPr>
        <p:spPr>
          <a:xfrm>
            <a:off x="4400550" y="4100687"/>
            <a:ext cx="3586660" cy="954107"/>
          </a:xfrm>
          <a:prstGeom prst="rect">
            <a:avLst/>
          </a:prstGeom>
          <a:solidFill>
            <a:srgbClr val="445730">
              <a:alpha val="70060"/>
            </a:srgbClr>
          </a:solidFill>
        </p:spPr>
        <p:txBody>
          <a:bodyPr wrap="square" lIns="91440" tIns="45720" rIns="91440" bIns="45720" rtlCol="0" anchor="t">
            <a:spAutoFit/>
          </a:bodyPr>
          <a:lstStyle>
            <a:defPPr>
              <a:defRPr lang="nl-NL"/>
            </a:defPPr>
            <a:lvl1pPr algn="ctr">
              <a:defRPr sz="3200">
                <a:solidFill>
                  <a:srgbClr val="FFC000"/>
                </a:solidFill>
                <a:latin typeface="Bebas"/>
              </a:defRPr>
            </a:lvl1pPr>
          </a:lstStyle>
          <a:p>
            <a:r>
              <a:rPr lang="en-GB" dirty="0"/>
              <a:t>Ceiling hoist </a:t>
            </a:r>
          </a:p>
          <a:p>
            <a:r>
              <a:rPr lang="en-GB" sz="2400" dirty="0"/>
              <a:t>Arjo Maxi Sky</a:t>
            </a:r>
          </a:p>
        </p:txBody>
      </p:sp>
      <p:cxnSp>
        <p:nvCxnSpPr>
          <p:cNvPr id="10" name="Straight Arrow Connector 9">
            <a:extLst>
              <a:ext uri="{FF2B5EF4-FFF2-40B4-BE49-F238E27FC236}">
                <a16:creationId xmlns:a16="http://schemas.microsoft.com/office/drawing/2014/main" id="{2028AD68-F644-9987-AFF0-98449BE4A674}"/>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11" name="Picture 10" descr="A red and white lift&#10;&#10;Description automatically generated">
            <a:extLst>
              <a:ext uri="{FF2B5EF4-FFF2-40B4-BE49-F238E27FC236}">
                <a16:creationId xmlns:a16="http://schemas.microsoft.com/office/drawing/2014/main" id="{AA480556-D79F-F821-0D59-A49B545FD944}"/>
              </a:ext>
            </a:extLst>
          </p:cNvPr>
          <p:cNvPicPr>
            <a:picLocks noChangeAspect="1"/>
          </p:cNvPicPr>
          <p:nvPr/>
        </p:nvPicPr>
        <p:blipFill>
          <a:blip r:embed="rId4"/>
          <a:stretch>
            <a:fillRect/>
          </a:stretch>
        </p:blipFill>
        <p:spPr>
          <a:xfrm>
            <a:off x="7832725" y="783705"/>
            <a:ext cx="3958083" cy="3947216"/>
          </a:xfrm>
          <a:prstGeom prst="rect">
            <a:avLst/>
          </a:prstGeom>
        </p:spPr>
      </p:pic>
      <p:pic>
        <p:nvPicPr>
          <p:cNvPr id="13" name="Afbeelding 12" descr="Afbeelding met overdekt, bed, muur, Linnengoed&#10;&#10;Automatisch gegenereerde beschrijving">
            <a:extLst>
              <a:ext uri="{FF2B5EF4-FFF2-40B4-BE49-F238E27FC236}">
                <a16:creationId xmlns:a16="http://schemas.microsoft.com/office/drawing/2014/main" id="{DB40E0BD-E0EF-3955-8E46-B498899DCE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244" y="627075"/>
            <a:ext cx="3287445" cy="4159348"/>
          </a:xfrm>
          <a:prstGeom prst="rect">
            <a:avLst/>
          </a:prstGeom>
        </p:spPr>
      </p:pic>
      <p:sp>
        <p:nvSpPr>
          <p:cNvPr id="9" name="Tekstvak 8">
            <a:extLst>
              <a:ext uri="{FF2B5EF4-FFF2-40B4-BE49-F238E27FC236}">
                <a16:creationId xmlns:a16="http://schemas.microsoft.com/office/drawing/2014/main" id="{C043DDA1-E6B6-334E-8366-BAEAEDADDD32}"/>
              </a:ext>
            </a:extLst>
          </p:cNvPr>
          <p:cNvSpPr txBox="1"/>
          <p:nvPr/>
        </p:nvSpPr>
        <p:spPr>
          <a:xfrm>
            <a:off x="294164" y="4100687"/>
            <a:ext cx="3904156" cy="954107"/>
          </a:xfrm>
          <a:prstGeom prst="rect">
            <a:avLst/>
          </a:prstGeom>
          <a:solidFill>
            <a:srgbClr val="445730">
              <a:alpha val="70060"/>
            </a:srgbClr>
          </a:solidFill>
        </p:spPr>
        <p:txBody>
          <a:bodyPr wrap="square" lIns="91440" tIns="45720" rIns="91440" bIns="45720" rtlCol="0" anchor="t">
            <a:spAutoFit/>
          </a:bodyPr>
          <a:lstStyle/>
          <a:p>
            <a:pPr algn="ctr"/>
            <a:r>
              <a:rPr lang="en-GB" sz="3200" dirty="0">
                <a:solidFill>
                  <a:srgbClr val="FFC000"/>
                </a:solidFill>
                <a:latin typeface="Bebas"/>
              </a:rPr>
              <a:t>Electric adjustable bed </a:t>
            </a:r>
          </a:p>
          <a:p>
            <a:pPr algn="ctr"/>
            <a:r>
              <a:rPr lang="en-GB" sz="2400" dirty="0">
                <a:solidFill>
                  <a:srgbClr val="FFC000"/>
                </a:solidFill>
                <a:latin typeface="Bebas"/>
              </a:rPr>
              <a:t>200x90cm</a:t>
            </a:r>
          </a:p>
        </p:txBody>
      </p:sp>
      <p:sp>
        <p:nvSpPr>
          <p:cNvPr id="4" name="Tekstvak 3">
            <a:extLst>
              <a:ext uri="{FF2B5EF4-FFF2-40B4-BE49-F238E27FC236}">
                <a16:creationId xmlns:a16="http://schemas.microsoft.com/office/drawing/2014/main" id="{038222CA-84F4-3C4A-8896-A532542D7589}"/>
              </a:ext>
            </a:extLst>
          </p:cNvPr>
          <p:cNvSpPr txBox="1"/>
          <p:nvPr/>
        </p:nvSpPr>
        <p:spPr>
          <a:xfrm>
            <a:off x="8087755" y="4100687"/>
            <a:ext cx="3845714" cy="1077218"/>
          </a:xfrm>
          <a:prstGeom prst="rect">
            <a:avLst/>
          </a:prstGeom>
          <a:solidFill>
            <a:srgbClr val="445730">
              <a:alpha val="70060"/>
            </a:srgbClr>
          </a:solidFill>
        </p:spPr>
        <p:txBody>
          <a:bodyPr wrap="square" lIns="91440" tIns="45720" rIns="91440" bIns="45720" rtlCol="0" anchor="t">
            <a:spAutoFit/>
          </a:bodyPr>
          <a:lstStyle>
            <a:defPPr>
              <a:defRPr lang="nl-NL"/>
            </a:defPPr>
            <a:lvl1pPr algn="ctr">
              <a:defRPr sz="3200">
                <a:solidFill>
                  <a:srgbClr val="FFC000"/>
                </a:solidFill>
                <a:latin typeface="Bebas"/>
              </a:defRPr>
            </a:lvl1pPr>
          </a:lstStyle>
          <a:p>
            <a:r>
              <a:rPr lang="en-GB" dirty="0"/>
              <a:t>Mobile crane lift</a:t>
            </a:r>
          </a:p>
          <a:p>
            <a:r>
              <a:rPr lang="en-GB" sz="2400" dirty="0" err="1"/>
              <a:t>Molift</a:t>
            </a:r>
            <a:r>
              <a:rPr lang="en-GB" dirty="0"/>
              <a:t> </a:t>
            </a:r>
          </a:p>
        </p:txBody>
      </p:sp>
      <p:pic>
        <p:nvPicPr>
          <p:cNvPr id="14" name="Picture 2">
            <a:extLst>
              <a:ext uri="{FF2B5EF4-FFF2-40B4-BE49-F238E27FC236}">
                <a16:creationId xmlns:a16="http://schemas.microsoft.com/office/drawing/2014/main" id="{A44393DE-15F4-6E63-DF1C-2A9BAE5DB1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0284B37-9D2F-1E90-A58A-9C6E67717C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C3DF2ACC-F1D4-F792-D140-4244478BC0DB}"/>
              </a:ext>
            </a:extLst>
          </p:cNvPr>
          <p:cNvPicPr>
            <a:picLocks noChangeAspect="1"/>
          </p:cNvPicPr>
          <p:nvPr/>
        </p:nvPicPr>
        <p:blipFill rotWithShape="1">
          <a:blip r:embed="rId3" cstate="screen">
            <a:alphaModFix amt="99000"/>
            <a:extLst>
              <a:ext uri="{28A0092B-C50C-407E-A947-70E740481C1C}">
                <a14:useLocalDpi xmlns:a14="http://schemas.microsoft.com/office/drawing/2010/main"/>
              </a:ext>
            </a:extLst>
          </a:blip>
          <a:srcRect/>
          <a:stretch/>
        </p:blipFill>
        <p:spPr>
          <a:xfrm rot="10800000">
            <a:off x="111555" y="1583833"/>
            <a:ext cx="2076064" cy="1327550"/>
          </a:xfrm>
          <a:prstGeom prst="rect">
            <a:avLst/>
          </a:prstGeom>
        </p:spPr>
      </p:pic>
      <p:pic>
        <p:nvPicPr>
          <p:cNvPr id="5" name="Afbeelding 4" descr="Afbeelding met buitenshuis, kleding, persoon, schoeisel&#10;&#10;Automatisch gegenereerde beschrijving">
            <a:extLst>
              <a:ext uri="{FF2B5EF4-FFF2-40B4-BE49-F238E27FC236}">
                <a16:creationId xmlns:a16="http://schemas.microsoft.com/office/drawing/2014/main" id="{CC79555F-75BB-C66C-D63B-BA4512669D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245107" y="4167422"/>
            <a:ext cx="1874940" cy="1406205"/>
          </a:xfrm>
          <a:prstGeom prst="rect">
            <a:avLst/>
          </a:prstGeom>
        </p:spPr>
      </p:pic>
      <p:pic>
        <p:nvPicPr>
          <p:cNvPr id="9" name="Afbeelding 8">
            <a:extLst>
              <a:ext uri="{FF2B5EF4-FFF2-40B4-BE49-F238E27FC236}">
                <a16:creationId xmlns:a16="http://schemas.microsoft.com/office/drawing/2014/main" id="{E79DE92F-A381-ED0F-81F9-4C23A97F0D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58071" y="4952513"/>
            <a:ext cx="1836026" cy="1377019"/>
          </a:xfrm>
          <a:prstGeom prst="rect">
            <a:avLst/>
          </a:prstGeom>
        </p:spPr>
      </p:pic>
      <p:pic>
        <p:nvPicPr>
          <p:cNvPr id="10" name="Afbeelding 9">
            <a:extLst>
              <a:ext uri="{FF2B5EF4-FFF2-40B4-BE49-F238E27FC236}">
                <a16:creationId xmlns:a16="http://schemas.microsoft.com/office/drawing/2014/main" id="{377496AA-8EB3-CBA2-31A0-BC2B5C134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1817598" y="5170016"/>
            <a:ext cx="1836026" cy="1377020"/>
          </a:xfrm>
          <a:prstGeom prst="rect">
            <a:avLst/>
          </a:prstGeom>
        </p:spPr>
      </p:pic>
      <p:pic>
        <p:nvPicPr>
          <p:cNvPr id="11" name="Afbeelding 10" descr="Afbeelding met tekst, whiteboard&#10;&#10;Automatisch gegenereerde beschrijving">
            <a:extLst>
              <a:ext uri="{FF2B5EF4-FFF2-40B4-BE49-F238E27FC236}">
                <a16:creationId xmlns:a16="http://schemas.microsoft.com/office/drawing/2014/main" id="{BB5E426C-5446-F576-CEED-F460617492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427" y="4046499"/>
            <a:ext cx="1836026" cy="1377020"/>
          </a:xfrm>
          <a:prstGeom prst="rect">
            <a:avLst/>
          </a:prstGeom>
        </p:spPr>
      </p:pic>
      <p:sp>
        <p:nvSpPr>
          <p:cNvPr id="12" name="Pijl links 11">
            <a:extLst>
              <a:ext uri="{FF2B5EF4-FFF2-40B4-BE49-F238E27FC236}">
                <a16:creationId xmlns:a16="http://schemas.microsoft.com/office/drawing/2014/main" id="{77000B4D-F27C-D677-2EA8-91780238908D}"/>
              </a:ext>
            </a:extLst>
          </p:cNvPr>
          <p:cNvSpPr/>
          <p:nvPr/>
        </p:nvSpPr>
        <p:spPr>
          <a:xfrm>
            <a:off x="458265" y="3186204"/>
            <a:ext cx="10962769" cy="76431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a:extLst>
              <a:ext uri="{FF2B5EF4-FFF2-40B4-BE49-F238E27FC236}">
                <a16:creationId xmlns:a16="http://schemas.microsoft.com/office/drawing/2014/main" id="{B85E03DE-E80A-E677-4ACD-49C8458ED1A4}"/>
              </a:ext>
            </a:extLst>
          </p:cNvPr>
          <p:cNvSpPr txBox="1"/>
          <p:nvPr/>
        </p:nvSpPr>
        <p:spPr>
          <a:xfrm rot="16200000">
            <a:off x="-68845" y="3324635"/>
            <a:ext cx="101181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nl-NL" dirty="0"/>
              <a:t>Jan 2022</a:t>
            </a:r>
          </a:p>
        </p:txBody>
      </p:sp>
      <p:sp>
        <p:nvSpPr>
          <p:cNvPr id="14" name="Tekstvak 13">
            <a:extLst>
              <a:ext uri="{FF2B5EF4-FFF2-40B4-BE49-F238E27FC236}">
                <a16:creationId xmlns:a16="http://schemas.microsoft.com/office/drawing/2014/main" id="{A8BBB536-ACAA-48B4-CCDE-CC2364E2CAA3}"/>
              </a:ext>
            </a:extLst>
          </p:cNvPr>
          <p:cNvSpPr txBox="1"/>
          <p:nvPr/>
        </p:nvSpPr>
        <p:spPr>
          <a:xfrm rot="16200000">
            <a:off x="1551368" y="3339062"/>
            <a:ext cx="1040670" cy="369332"/>
          </a:xfrm>
          <a:prstGeom prst="rect">
            <a:avLst/>
          </a:prstGeom>
          <a:solidFill>
            <a:srgbClr val="445730"/>
          </a:solidFill>
          <a:ln>
            <a:solidFill>
              <a:schemeClr val="bg1"/>
            </a:solidFill>
          </a:ln>
        </p:spPr>
        <p:txBody>
          <a:bodyPr wrap="square" rtlCol="0">
            <a:spAutoFit/>
          </a:bodyPr>
          <a:lstStyle/>
          <a:p>
            <a:r>
              <a:rPr lang="nl-NL" dirty="0">
                <a:solidFill>
                  <a:schemeClr val="bg1"/>
                </a:solidFill>
              </a:rPr>
              <a:t>Apr 2022</a:t>
            </a:r>
          </a:p>
        </p:txBody>
      </p:sp>
      <p:pic>
        <p:nvPicPr>
          <p:cNvPr id="18" name="Afbeelding 17" descr="Afbeelding met overdekt, muur, plafond, spiegel&#10;&#10;Automatisch gegenereerde beschrijving">
            <a:extLst>
              <a:ext uri="{FF2B5EF4-FFF2-40B4-BE49-F238E27FC236}">
                <a16:creationId xmlns:a16="http://schemas.microsoft.com/office/drawing/2014/main" id="{DE53F7DD-D843-2EBA-22DA-21B9562183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9389" y="1392322"/>
            <a:ext cx="1688777" cy="1266583"/>
          </a:xfrm>
          <a:prstGeom prst="rect">
            <a:avLst/>
          </a:prstGeom>
        </p:spPr>
      </p:pic>
      <p:pic>
        <p:nvPicPr>
          <p:cNvPr id="16" name="Afbeelding 15" descr="Afbeelding met persoon, overdekt, kleding, muur&#10;&#10;Automatisch gegenereerde beschrijving">
            <a:extLst>
              <a:ext uri="{FF2B5EF4-FFF2-40B4-BE49-F238E27FC236}">
                <a16:creationId xmlns:a16="http://schemas.microsoft.com/office/drawing/2014/main" id="{BA16C181-910C-ACD8-0DA8-30A0A13020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4305240" y="1843469"/>
            <a:ext cx="1490098" cy="1117573"/>
          </a:xfrm>
          <a:prstGeom prst="rect">
            <a:avLst/>
          </a:prstGeom>
        </p:spPr>
      </p:pic>
      <p:sp>
        <p:nvSpPr>
          <p:cNvPr id="19" name="Tekstvak 18">
            <a:extLst>
              <a:ext uri="{FF2B5EF4-FFF2-40B4-BE49-F238E27FC236}">
                <a16:creationId xmlns:a16="http://schemas.microsoft.com/office/drawing/2014/main" id="{A52DD60E-1651-46C7-5761-88D079A4BDF5}"/>
              </a:ext>
            </a:extLst>
          </p:cNvPr>
          <p:cNvSpPr txBox="1"/>
          <p:nvPr/>
        </p:nvSpPr>
        <p:spPr>
          <a:xfrm rot="16200000">
            <a:off x="3229289" y="3295781"/>
            <a:ext cx="954107" cy="369332"/>
          </a:xfrm>
          <a:prstGeom prst="rect">
            <a:avLst/>
          </a:prstGeom>
          <a:solidFill>
            <a:srgbClr val="445730"/>
          </a:solidFill>
          <a:ln>
            <a:solidFill>
              <a:schemeClr val="bg1"/>
            </a:solidFill>
          </a:ln>
        </p:spPr>
        <p:txBody>
          <a:bodyPr wrap="square" rtlCol="0">
            <a:spAutoFit/>
          </a:bodyPr>
          <a:lstStyle/>
          <a:p>
            <a:r>
              <a:rPr lang="nl-NL" dirty="0">
                <a:solidFill>
                  <a:schemeClr val="bg1"/>
                </a:solidFill>
              </a:rPr>
              <a:t>Jul 2022</a:t>
            </a:r>
          </a:p>
        </p:txBody>
      </p:sp>
      <p:sp>
        <p:nvSpPr>
          <p:cNvPr id="20" name="Tekstvak 19">
            <a:extLst>
              <a:ext uri="{FF2B5EF4-FFF2-40B4-BE49-F238E27FC236}">
                <a16:creationId xmlns:a16="http://schemas.microsoft.com/office/drawing/2014/main" id="{54D9B1FA-9A9E-A6F0-678F-F245A54A04C9}"/>
              </a:ext>
            </a:extLst>
          </p:cNvPr>
          <p:cNvSpPr txBox="1"/>
          <p:nvPr/>
        </p:nvSpPr>
        <p:spPr>
          <a:xfrm rot="16200000">
            <a:off x="8074697" y="3354291"/>
            <a:ext cx="1071127" cy="369332"/>
          </a:xfrm>
          <a:prstGeom prst="rect">
            <a:avLst/>
          </a:prstGeom>
          <a:solidFill>
            <a:srgbClr val="445730"/>
          </a:solidFill>
          <a:ln>
            <a:solidFill>
              <a:schemeClr val="bg1"/>
            </a:solidFill>
          </a:ln>
        </p:spPr>
        <p:txBody>
          <a:bodyPr wrap="square" rtlCol="0">
            <a:spAutoFit/>
          </a:bodyPr>
          <a:lstStyle/>
          <a:p>
            <a:r>
              <a:rPr lang="nl-NL" dirty="0">
                <a:solidFill>
                  <a:schemeClr val="bg1"/>
                </a:solidFill>
              </a:rPr>
              <a:t>Mei 2023</a:t>
            </a:r>
          </a:p>
        </p:txBody>
      </p:sp>
      <p:pic>
        <p:nvPicPr>
          <p:cNvPr id="8" name="Afbeelding 7" descr="Afbeelding met persoon, kleding, voertuig, transport&#10;&#10;Automatisch gegenereerde beschrijving">
            <a:extLst>
              <a:ext uri="{FF2B5EF4-FFF2-40B4-BE49-F238E27FC236}">
                <a16:creationId xmlns:a16="http://schemas.microsoft.com/office/drawing/2014/main" id="{AA49A031-4EBD-A39B-5E95-FCF9E9313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6955" y="3926880"/>
            <a:ext cx="1238718" cy="1651624"/>
          </a:xfrm>
          <a:prstGeom prst="rect">
            <a:avLst/>
          </a:prstGeom>
        </p:spPr>
      </p:pic>
      <p:sp>
        <p:nvSpPr>
          <p:cNvPr id="21" name="Titel 1">
            <a:extLst>
              <a:ext uri="{FF2B5EF4-FFF2-40B4-BE49-F238E27FC236}">
                <a16:creationId xmlns:a16="http://schemas.microsoft.com/office/drawing/2014/main" id="{E1E13958-B020-9D97-0AD1-C1934EE55E43}"/>
              </a:ext>
            </a:extLst>
          </p:cNvPr>
          <p:cNvSpPr txBox="1">
            <a:spLocks/>
          </p:cNvSpPr>
          <p:nvPr/>
        </p:nvSpPr>
        <p:spPr>
          <a:xfrm>
            <a:off x="703381" y="134608"/>
            <a:ext cx="10717653" cy="590931"/>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solidFill>
                  <a:srgbClr val="FFC000"/>
                </a:solidFill>
                <a:latin typeface="Etna" pitchFamily="2" charset="77"/>
              </a:rPr>
              <a:t>Development of prototype</a:t>
            </a:r>
          </a:p>
        </p:txBody>
      </p:sp>
      <p:pic>
        <p:nvPicPr>
          <p:cNvPr id="25" name="Afbeelding 24" descr="Afbeelding met overdekt, muur, machine, gootsteen&#10;&#10;Automatisch gegenereerde beschrijving">
            <a:extLst>
              <a:ext uri="{FF2B5EF4-FFF2-40B4-BE49-F238E27FC236}">
                <a16:creationId xmlns:a16="http://schemas.microsoft.com/office/drawing/2014/main" id="{5964BD49-8B76-3495-CA95-34131F3EC4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6877912" y="1778849"/>
            <a:ext cx="1560125" cy="1170094"/>
          </a:xfrm>
          <a:prstGeom prst="rect">
            <a:avLst/>
          </a:prstGeom>
        </p:spPr>
      </p:pic>
      <p:pic>
        <p:nvPicPr>
          <p:cNvPr id="4" name="Afbeelding 3" descr="Afbeelding met overdekt, plafond, muur, vloer&#10;&#10;Automatisch gegenereerde beschrijving">
            <a:extLst>
              <a:ext uri="{FF2B5EF4-FFF2-40B4-BE49-F238E27FC236}">
                <a16:creationId xmlns:a16="http://schemas.microsoft.com/office/drawing/2014/main" id="{F5E47ECD-14B1-E88E-6C36-E25F1989F100}"/>
              </a:ext>
            </a:extLst>
          </p:cNvPr>
          <p:cNvPicPr>
            <a:picLocks noChangeAspect="1"/>
          </p:cNvPicPr>
          <p:nvPr/>
        </p:nvPicPr>
        <p:blipFill>
          <a:blip r:embed="rId12"/>
          <a:stretch>
            <a:fillRect/>
          </a:stretch>
        </p:blipFill>
        <p:spPr>
          <a:xfrm>
            <a:off x="6368581" y="3929436"/>
            <a:ext cx="1860869" cy="2481159"/>
          </a:xfrm>
          <a:prstGeom prst="rect">
            <a:avLst/>
          </a:prstGeom>
        </p:spPr>
      </p:pic>
      <p:sp>
        <p:nvSpPr>
          <p:cNvPr id="26" name="Tekstvak 25">
            <a:extLst>
              <a:ext uri="{FF2B5EF4-FFF2-40B4-BE49-F238E27FC236}">
                <a16:creationId xmlns:a16="http://schemas.microsoft.com/office/drawing/2014/main" id="{7D17343A-1BBE-F9E8-1471-C03A21F2112C}"/>
              </a:ext>
            </a:extLst>
          </p:cNvPr>
          <p:cNvSpPr txBox="1"/>
          <p:nvPr/>
        </p:nvSpPr>
        <p:spPr>
          <a:xfrm rot="16200000">
            <a:off x="4824655" y="3335055"/>
            <a:ext cx="1032655" cy="369332"/>
          </a:xfrm>
          <a:prstGeom prst="rect">
            <a:avLst/>
          </a:prstGeom>
          <a:solidFill>
            <a:srgbClr val="445730"/>
          </a:solidFill>
          <a:ln>
            <a:solidFill>
              <a:schemeClr val="bg1"/>
            </a:solidFill>
          </a:ln>
        </p:spPr>
        <p:txBody>
          <a:bodyPr wrap="square" rtlCol="0">
            <a:spAutoFit/>
          </a:bodyPr>
          <a:lstStyle/>
          <a:p>
            <a:r>
              <a:rPr lang="nl-NL" dirty="0" err="1">
                <a:solidFill>
                  <a:schemeClr val="bg1"/>
                </a:solidFill>
              </a:rPr>
              <a:t>Oct</a:t>
            </a:r>
            <a:r>
              <a:rPr lang="nl-NL" dirty="0">
                <a:solidFill>
                  <a:schemeClr val="bg1"/>
                </a:solidFill>
              </a:rPr>
              <a:t> 2022</a:t>
            </a:r>
          </a:p>
        </p:txBody>
      </p:sp>
      <p:sp>
        <p:nvSpPr>
          <p:cNvPr id="29" name="Tekstvak 28">
            <a:extLst>
              <a:ext uri="{FF2B5EF4-FFF2-40B4-BE49-F238E27FC236}">
                <a16:creationId xmlns:a16="http://schemas.microsoft.com/office/drawing/2014/main" id="{BB65DF78-9023-6214-1540-675CC20FCB3A}"/>
              </a:ext>
            </a:extLst>
          </p:cNvPr>
          <p:cNvSpPr txBox="1"/>
          <p:nvPr/>
        </p:nvSpPr>
        <p:spPr>
          <a:xfrm>
            <a:off x="9415896" y="3374963"/>
            <a:ext cx="1287981" cy="369332"/>
          </a:xfrm>
          <a:prstGeom prst="rect">
            <a:avLst/>
          </a:prstGeom>
          <a:solidFill>
            <a:srgbClr val="445730"/>
          </a:solidFill>
          <a:ln>
            <a:solidFill>
              <a:schemeClr val="bg1"/>
            </a:solidFill>
          </a:ln>
        </p:spPr>
        <p:txBody>
          <a:bodyPr wrap="square" rtlCol="0">
            <a:spAutoFit/>
          </a:bodyPr>
          <a:lstStyle/>
          <a:p>
            <a:r>
              <a:rPr lang="nl-NL" dirty="0">
                <a:solidFill>
                  <a:schemeClr val="bg1"/>
                </a:solidFill>
              </a:rPr>
              <a:t>Start </a:t>
            </a:r>
            <a:r>
              <a:rPr lang="nl-NL" dirty="0" err="1">
                <a:solidFill>
                  <a:schemeClr val="bg1"/>
                </a:solidFill>
              </a:rPr>
              <a:t>rental</a:t>
            </a:r>
            <a:r>
              <a:rPr lang="nl-NL" dirty="0">
                <a:solidFill>
                  <a:schemeClr val="bg1"/>
                </a:solidFill>
              </a:rPr>
              <a:t> </a:t>
            </a:r>
          </a:p>
        </p:txBody>
      </p:sp>
      <p:sp>
        <p:nvSpPr>
          <p:cNvPr id="30" name="Tekstvak 29">
            <a:extLst>
              <a:ext uri="{FF2B5EF4-FFF2-40B4-BE49-F238E27FC236}">
                <a16:creationId xmlns:a16="http://schemas.microsoft.com/office/drawing/2014/main" id="{6FCB5D0C-AB8B-416F-DC50-8DF11777180F}"/>
              </a:ext>
            </a:extLst>
          </p:cNvPr>
          <p:cNvSpPr txBox="1"/>
          <p:nvPr/>
        </p:nvSpPr>
        <p:spPr>
          <a:xfrm rot="16200000">
            <a:off x="6469715" y="3324635"/>
            <a:ext cx="1011815" cy="369332"/>
          </a:xfrm>
          <a:prstGeom prst="rect">
            <a:avLst/>
          </a:prstGeom>
          <a:solidFill>
            <a:srgbClr val="445730"/>
          </a:solidFill>
          <a:ln>
            <a:solidFill>
              <a:schemeClr val="bg1"/>
            </a:solidFill>
          </a:ln>
        </p:spPr>
        <p:txBody>
          <a:bodyPr wrap="square" rtlCol="0">
            <a:spAutoFit/>
          </a:bodyPr>
          <a:lstStyle/>
          <a:p>
            <a:r>
              <a:rPr lang="nl-NL" dirty="0">
                <a:solidFill>
                  <a:schemeClr val="bg1"/>
                </a:solidFill>
              </a:rPr>
              <a:t>Jan 2023</a:t>
            </a:r>
          </a:p>
        </p:txBody>
      </p:sp>
      <p:pic>
        <p:nvPicPr>
          <p:cNvPr id="32" name="Afbeelding 31" descr="Afbeelding met Elektrische bedrading, kabel, Elektronische engineering, Elektronisch onderdeel&#10;&#10;Automatisch gegenereerde beschrijving">
            <a:extLst>
              <a:ext uri="{FF2B5EF4-FFF2-40B4-BE49-F238E27FC236}">
                <a16:creationId xmlns:a16="http://schemas.microsoft.com/office/drawing/2014/main" id="{7FBC2CDE-603E-9760-DEEB-9D6DE9DE43D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35453" y="1691421"/>
            <a:ext cx="1495429" cy="1121572"/>
          </a:xfrm>
          <a:prstGeom prst="rect">
            <a:avLst/>
          </a:prstGeom>
        </p:spPr>
      </p:pic>
      <p:pic>
        <p:nvPicPr>
          <p:cNvPr id="36" name="Afbeelding 35" descr="Afbeelding met auto, Motorvoertuig, Auto-onderdeel, spiegel&#10;&#10;Automatisch gegenereerde beschrijving">
            <a:extLst>
              <a:ext uri="{FF2B5EF4-FFF2-40B4-BE49-F238E27FC236}">
                <a16:creationId xmlns:a16="http://schemas.microsoft.com/office/drawing/2014/main" id="{FFEB4212-1EE2-2610-39DF-667F21F4F3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3493800" y="4626647"/>
            <a:ext cx="1377020" cy="1032765"/>
          </a:xfrm>
          <a:prstGeom prst="rect">
            <a:avLst/>
          </a:prstGeom>
        </p:spPr>
      </p:pic>
      <p:pic>
        <p:nvPicPr>
          <p:cNvPr id="38" name="Afbeelding 37" descr="Afbeelding met persoon, Auto-onderdeel, spiegel, person&#10;&#10;Automatisch gegenereerde beschrijving">
            <a:extLst>
              <a:ext uri="{FF2B5EF4-FFF2-40B4-BE49-F238E27FC236}">
                <a16:creationId xmlns:a16="http://schemas.microsoft.com/office/drawing/2014/main" id="{58F150CC-83CE-FA4A-1B6D-2439826FA07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2618641" y="4197636"/>
            <a:ext cx="1377019" cy="1032764"/>
          </a:xfrm>
          <a:prstGeom prst="rect">
            <a:avLst/>
          </a:prstGeom>
        </p:spPr>
      </p:pic>
      <p:pic>
        <p:nvPicPr>
          <p:cNvPr id="39" name="Afbeelding 38" descr="Afbeelding met buitenshuis, hemel, voertuig, grond&#10;&#10;Automatisch gegenereerde beschrijving">
            <a:extLst>
              <a:ext uri="{FF2B5EF4-FFF2-40B4-BE49-F238E27FC236}">
                <a16:creationId xmlns:a16="http://schemas.microsoft.com/office/drawing/2014/main" id="{12421304-1E4B-221A-AE4C-ECB1C0BC0AD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059886" y="1475274"/>
            <a:ext cx="1557481" cy="1675685"/>
          </a:xfrm>
          <a:prstGeom prst="rect">
            <a:avLst/>
          </a:prstGeom>
        </p:spPr>
      </p:pic>
    </p:spTree>
    <p:extLst>
      <p:ext uri="{BB962C8B-B14F-4D97-AF65-F5344CB8AC3E}">
        <p14:creationId xmlns:p14="http://schemas.microsoft.com/office/powerpoint/2010/main" val="7523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0284B37-9D2F-1E90-A58A-9C6E67717C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B85E03DE-E80A-E677-4ACD-49C8458ED1A4}"/>
              </a:ext>
            </a:extLst>
          </p:cNvPr>
          <p:cNvSpPr txBox="1"/>
          <p:nvPr/>
        </p:nvSpPr>
        <p:spPr>
          <a:xfrm>
            <a:off x="349410" y="1598477"/>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Chassis adjustment (front seat &amp; suspension)</a:t>
            </a:r>
          </a:p>
        </p:txBody>
      </p:sp>
      <p:sp>
        <p:nvSpPr>
          <p:cNvPr id="21" name="Titel 1">
            <a:extLst>
              <a:ext uri="{FF2B5EF4-FFF2-40B4-BE49-F238E27FC236}">
                <a16:creationId xmlns:a16="http://schemas.microsoft.com/office/drawing/2014/main" id="{E1E13958-B020-9D97-0AD1-C1934EE55E43}"/>
              </a:ext>
            </a:extLst>
          </p:cNvPr>
          <p:cNvSpPr txBox="1">
            <a:spLocks/>
          </p:cNvSpPr>
          <p:nvPr/>
        </p:nvSpPr>
        <p:spPr>
          <a:xfrm>
            <a:off x="703381" y="134608"/>
            <a:ext cx="10717653" cy="590931"/>
          </a:xfrm>
          <a:prstGeom prst="rect">
            <a:avLst/>
          </a:prstGeom>
        </p:spPr>
        <p:txBody>
          <a:bodyPr vert="horz"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solidFill>
                  <a:srgbClr val="FFC000"/>
                </a:solidFill>
                <a:latin typeface="Etna" pitchFamily="2" charset="77"/>
              </a:rPr>
              <a:t>Build planning – next camper vans </a:t>
            </a:r>
          </a:p>
        </p:txBody>
      </p:sp>
      <p:sp>
        <p:nvSpPr>
          <p:cNvPr id="22" name="Tekstvak 21">
            <a:extLst>
              <a:ext uri="{FF2B5EF4-FFF2-40B4-BE49-F238E27FC236}">
                <a16:creationId xmlns:a16="http://schemas.microsoft.com/office/drawing/2014/main" id="{A84ACA47-86EC-19A6-802F-DB34617C72F8}"/>
              </a:ext>
            </a:extLst>
          </p:cNvPr>
          <p:cNvSpPr txBox="1"/>
          <p:nvPr/>
        </p:nvSpPr>
        <p:spPr>
          <a:xfrm>
            <a:off x="349411" y="2081834"/>
            <a:ext cx="6247334"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Cassette lift installation</a:t>
            </a:r>
          </a:p>
        </p:txBody>
      </p:sp>
      <p:sp>
        <p:nvSpPr>
          <p:cNvPr id="23" name="Tekstvak 22">
            <a:extLst>
              <a:ext uri="{FF2B5EF4-FFF2-40B4-BE49-F238E27FC236}">
                <a16:creationId xmlns:a16="http://schemas.microsoft.com/office/drawing/2014/main" id="{AF098F49-99D7-234E-ED39-227AB639D8F2}"/>
              </a:ext>
            </a:extLst>
          </p:cNvPr>
          <p:cNvSpPr txBox="1"/>
          <p:nvPr/>
        </p:nvSpPr>
        <p:spPr>
          <a:xfrm>
            <a:off x="349411" y="2565191"/>
            <a:ext cx="6247334"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Windows</a:t>
            </a:r>
          </a:p>
        </p:txBody>
      </p:sp>
      <p:sp>
        <p:nvSpPr>
          <p:cNvPr id="24" name="Tekstvak 23">
            <a:extLst>
              <a:ext uri="{FF2B5EF4-FFF2-40B4-BE49-F238E27FC236}">
                <a16:creationId xmlns:a16="http://schemas.microsoft.com/office/drawing/2014/main" id="{AA163567-F08B-FE3A-3989-0C2E968A899E}"/>
              </a:ext>
            </a:extLst>
          </p:cNvPr>
          <p:cNvSpPr txBox="1"/>
          <p:nvPr/>
        </p:nvSpPr>
        <p:spPr>
          <a:xfrm>
            <a:off x="349411" y="3048548"/>
            <a:ext cx="6247334"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Ceiling lift, rails </a:t>
            </a:r>
          </a:p>
        </p:txBody>
      </p:sp>
      <p:sp>
        <p:nvSpPr>
          <p:cNvPr id="27" name="Tekstvak 26">
            <a:extLst>
              <a:ext uri="{FF2B5EF4-FFF2-40B4-BE49-F238E27FC236}">
                <a16:creationId xmlns:a16="http://schemas.microsoft.com/office/drawing/2014/main" id="{CFB6D081-D0AD-363D-6CB0-386EBB3F09AD}"/>
              </a:ext>
            </a:extLst>
          </p:cNvPr>
          <p:cNvSpPr txBox="1"/>
          <p:nvPr/>
        </p:nvSpPr>
        <p:spPr>
          <a:xfrm>
            <a:off x="349405" y="4981976"/>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Plumbing, water tanks, heater, gas bun, roof ventilation </a:t>
            </a:r>
          </a:p>
        </p:txBody>
      </p:sp>
      <p:sp>
        <p:nvSpPr>
          <p:cNvPr id="28" name="Tekstvak 27">
            <a:extLst>
              <a:ext uri="{FF2B5EF4-FFF2-40B4-BE49-F238E27FC236}">
                <a16:creationId xmlns:a16="http://schemas.microsoft.com/office/drawing/2014/main" id="{BFF7F573-6B8A-EBDC-6C2D-9549DFE881C7}"/>
              </a:ext>
            </a:extLst>
          </p:cNvPr>
          <p:cNvSpPr txBox="1"/>
          <p:nvPr/>
        </p:nvSpPr>
        <p:spPr>
          <a:xfrm>
            <a:off x="349410" y="4015262"/>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Floorplate for additional seat &amp; wheelchair tie down fixtures</a:t>
            </a:r>
          </a:p>
        </p:txBody>
      </p:sp>
      <p:sp>
        <p:nvSpPr>
          <p:cNvPr id="31" name="Tekstvak 30">
            <a:extLst>
              <a:ext uri="{FF2B5EF4-FFF2-40B4-BE49-F238E27FC236}">
                <a16:creationId xmlns:a16="http://schemas.microsoft.com/office/drawing/2014/main" id="{9C0CB608-C31D-D609-B45B-992FAE159AC7}"/>
              </a:ext>
            </a:extLst>
          </p:cNvPr>
          <p:cNvSpPr txBox="1"/>
          <p:nvPr/>
        </p:nvSpPr>
        <p:spPr>
          <a:xfrm>
            <a:off x="349408" y="5948690"/>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Furniture; bed, kitchen &amp; cupboards </a:t>
            </a:r>
          </a:p>
        </p:txBody>
      </p:sp>
      <p:sp>
        <p:nvSpPr>
          <p:cNvPr id="33" name="Tekstvak 32">
            <a:extLst>
              <a:ext uri="{FF2B5EF4-FFF2-40B4-BE49-F238E27FC236}">
                <a16:creationId xmlns:a16="http://schemas.microsoft.com/office/drawing/2014/main" id="{2C144A2C-1F50-FE23-8FAF-6D144BA18EB7}"/>
              </a:ext>
            </a:extLst>
          </p:cNvPr>
          <p:cNvSpPr txBox="1"/>
          <p:nvPr/>
        </p:nvSpPr>
        <p:spPr>
          <a:xfrm>
            <a:off x="349407" y="6432049"/>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Paint, table and details</a:t>
            </a:r>
          </a:p>
        </p:txBody>
      </p:sp>
      <p:sp>
        <p:nvSpPr>
          <p:cNvPr id="35" name="Tekstvak 34">
            <a:extLst>
              <a:ext uri="{FF2B5EF4-FFF2-40B4-BE49-F238E27FC236}">
                <a16:creationId xmlns:a16="http://schemas.microsoft.com/office/drawing/2014/main" id="{53D9708C-F99E-D41C-06C8-0DA0B8270FD3}"/>
              </a:ext>
            </a:extLst>
          </p:cNvPr>
          <p:cNvSpPr txBox="1"/>
          <p:nvPr/>
        </p:nvSpPr>
        <p:spPr>
          <a:xfrm>
            <a:off x="349406" y="3531905"/>
            <a:ext cx="6247334"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Electrical installation </a:t>
            </a:r>
          </a:p>
        </p:txBody>
      </p:sp>
      <p:sp>
        <p:nvSpPr>
          <p:cNvPr id="41" name="Tekstvak 40">
            <a:extLst>
              <a:ext uri="{FF2B5EF4-FFF2-40B4-BE49-F238E27FC236}">
                <a16:creationId xmlns:a16="http://schemas.microsoft.com/office/drawing/2014/main" id="{52BEDBB7-CD8C-C4DE-8215-0D8A221F1D23}"/>
              </a:ext>
            </a:extLst>
          </p:cNvPr>
          <p:cNvSpPr txBox="1"/>
          <p:nvPr/>
        </p:nvSpPr>
        <p:spPr>
          <a:xfrm>
            <a:off x="349405" y="4498619"/>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Insulation, wall structure &amp; flooring</a:t>
            </a:r>
          </a:p>
        </p:txBody>
      </p:sp>
      <p:sp>
        <p:nvSpPr>
          <p:cNvPr id="42" name="Tekstvak 41">
            <a:extLst>
              <a:ext uri="{FF2B5EF4-FFF2-40B4-BE49-F238E27FC236}">
                <a16:creationId xmlns:a16="http://schemas.microsoft.com/office/drawing/2014/main" id="{7797D9F3-E198-BCAB-D7E5-45E13F4978F9}"/>
              </a:ext>
            </a:extLst>
          </p:cNvPr>
          <p:cNvSpPr txBox="1"/>
          <p:nvPr/>
        </p:nvSpPr>
        <p:spPr>
          <a:xfrm>
            <a:off x="349405" y="5465333"/>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Wall &amp; ceiling coverings </a:t>
            </a:r>
          </a:p>
        </p:txBody>
      </p:sp>
      <p:sp>
        <p:nvSpPr>
          <p:cNvPr id="43" name="Tekstvak 42">
            <a:extLst>
              <a:ext uri="{FF2B5EF4-FFF2-40B4-BE49-F238E27FC236}">
                <a16:creationId xmlns:a16="http://schemas.microsoft.com/office/drawing/2014/main" id="{B519304A-5F07-4F7B-7C62-7ABCCB99BAA3}"/>
              </a:ext>
            </a:extLst>
          </p:cNvPr>
          <p:cNvSpPr txBox="1"/>
          <p:nvPr/>
        </p:nvSpPr>
        <p:spPr>
          <a:xfrm>
            <a:off x="6826727" y="1598477"/>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4" name="Tekstvak 43">
            <a:extLst>
              <a:ext uri="{FF2B5EF4-FFF2-40B4-BE49-F238E27FC236}">
                <a16:creationId xmlns:a16="http://schemas.microsoft.com/office/drawing/2014/main" id="{767147D0-45F5-CA2C-CDD4-A4941DD15EA7}"/>
              </a:ext>
            </a:extLst>
          </p:cNvPr>
          <p:cNvSpPr txBox="1"/>
          <p:nvPr/>
        </p:nvSpPr>
        <p:spPr>
          <a:xfrm>
            <a:off x="6826726" y="2081834"/>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5" name="Tekstvak 44">
            <a:extLst>
              <a:ext uri="{FF2B5EF4-FFF2-40B4-BE49-F238E27FC236}">
                <a16:creationId xmlns:a16="http://schemas.microsoft.com/office/drawing/2014/main" id="{7495102D-D44C-CD81-59A4-7F272A029406}"/>
              </a:ext>
            </a:extLst>
          </p:cNvPr>
          <p:cNvSpPr txBox="1"/>
          <p:nvPr/>
        </p:nvSpPr>
        <p:spPr>
          <a:xfrm>
            <a:off x="6826727" y="2565191"/>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6" name="Tekstvak 45">
            <a:extLst>
              <a:ext uri="{FF2B5EF4-FFF2-40B4-BE49-F238E27FC236}">
                <a16:creationId xmlns:a16="http://schemas.microsoft.com/office/drawing/2014/main" id="{E0FCDE76-B07A-7599-15EC-B955E0E6D1AD}"/>
              </a:ext>
            </a:extLst>
          </p:cNvPr>
          <p:cNvSpPr txBox="1"/>
          <p:nvPr/>
        </p:nvSpPr>
        <p:spPr>
          <a:xfrm>
            <a:off x="6826726" y="3048548"/>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7" name="Tekstvak 46">
            <a:extLst>
              <a:ext uri="{FF2B5EF4-FFF2-40B4-BE49-F238E27FC236}">
                <a16:creationId xmlns:a16="http://schemas.microsoft.com/office/drawing/2014/main" id="{3C8BA08C-C8B3-94C2-F603-435A06AF9A5A}"/>
              </a:ext>
            </a:extLst>
          </p:cNvPr>
          <p:cNvSpPr txBox="1"/>
          <p:nvPr/>
        </p:nvSpPr>
        <p:spPr>
          <a:xfrm>
            <a:off x="6826727" y="3531905"/>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8" name="Tekstvak 47">
            <a:extLst>
              <a:ext uri="{FF2B5EF4-FFF2-40B4-BE49-F238E27FC236}">
                <a16:creationId xmlns:a16="http://schemas.microsoft.com/office/drawing/2014/main" id="{912E1EDE-E6EC-CE82-2242-70B499652C73}"/>
              </a:ext>
            </a:extLst>
          </p:cNvPr>
          <p:cNvSpPr txBox="1"/>
          <p:nvPr/>
        </p:nvSpPr>
        <p:spPr>
          <a:xfrm>
            <a:off x="6826726" y="4015262"/>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49" name="Tekstvak 48">
            <a:extLst>
              <a:ext uri="{FF2B5EF4-FFF2-40B4-BE49-F238E27FC236}">
                <a16:creationId xmlns:a16="http://schemas.microsoft.com/office/drawing/2014/main" id="{5002BD55-C7DA-A8FC-B0C4-B35307789CF4}"/>
              </a:ext>
            </a:extLst>
          </p:cNvPr>
          <p:cNvSpPr txBox="1"/>
          <p:nvPr/>
        </p:nvSpPr>
        <p:spPr>
          <a:xfrm>
            <a:off x="6826727" y="4498619"/>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2 week</a:t>
            </a:r>
          </a:p>
        </p:txBody>
      </p:sp>
      <p:sp>
        <p:nvSpPr>
          <p:cNvPr id="50" name="Tekstvak 49">
            <a:extLst>
              <a:ext uri="{FF2B5EF4-FFF2-40B4-BE49-F238E27FC236}">
                <a16:creationId xmlns:a16="http://schemas.microsoft.com/office/drawing/2014/main" id="{A30E3829-909B-8AC5-41C7-B77B9BB037B9}"/>
              </a:ext>
            </a:extLst>
          </p:cNvPr>
          <p:cNvSpPr txBox="1"/>
          <p:nvPr/>
        </p:nvSpPr>
        <p:spPr>
          <a:xfrm>
            <a:off x="6826726" y="4981976"/>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2 week</a:t>
            </a:r>
          </a:p>
        </p:txBody>
      </p:sp>
      <p:sp>
        <p:nvSpPr>
          <p:cNvPr id="51" name="Tekstvak 50">
            <a:extLst>
              <a:ext uri="{FF2B5EF4-FFF2-40B4-BE49-F238E27FC236}">
                <a16:creationId xmlns:a16="http://schemas.microsoft.com/office/drawing/2014/main" id="{D1F371E2-40CF-7D2B-9CF2-0B34A1261087}"/>
              </a:ext>
            </a:extLst>
          </p:cNvPr>
          <p:cNvSpPr txBox="1"/>
          <p:nvPr/>
        </p:nvSpPr>
        <p:spPr>
          <a:xfrm>
            <a:off x="6826727" y="5465333"/>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1 week</a:t>
            </a:r>
          </a:p>
        </p:txBody>
      </p:sp>
      <p:sp>
        <p:nvSpPr>
          <p:cNvPr id="52" name="Tekstvak 51">
            <a:extLst>
              <a:ext uri="{FF2B5EF4-FFF2-40B4-BE49-F238E27FC236}">
                <a16:creationId xmlns:a16="http://schemas.microsoft.com/office/drawing/2014/main" id="{93C21601-0817-EE26-4698-6600A72AAFFD}"/>
              </a:ext>
            </a:extLst>
          </p:cNvPr>
          <p:cNvSpPr txBox="1"/>
          <p:nvPr/>
        </p:nvSpPr>
        <p:spPr>
          <a:xfrm>
            <a:off x="6826726" y="5948690"/>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3 week</a:t>
            </a:r>
          </a:p>
        </p:txBody>
      </p:sp>
      <p:sp>
        <p:nvSpPr>
          <p:cNvPr id="53" name="Tekstvak 52">
            <a:extLst>
              <a:ext uri="{FF2B5EF4-FFF2-40B4-BE49-F238E27FC236}">
                <a16:creationId xmlns:a16="http://schemas.microsoft.com/office/drawing/2014/main" id="{E8BCC1AC-0B1E-9887-4C25-50C52C3A0451}"/>
              </a:ext>
            </a:extLst>
          </p:cNvPr>
          <p:cNvSpPr txBox="1"/>
          <p:nvPr/>
        </p:nvSpPr>
        <p:spPr>
          <a:xfrm>
            <a:off x="6826726" y="6432047"/>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2 week</a:t>
            </a:r>
          </a:p>
        </p:txBody>
      </p:sp>
      <p:sp>
        <p:nvSpPr>
          <p:cNvPr id="54" name="Tekstvak 53">
            <a:extLst>
              <a:ext uri="{FF2B5EF4-FFF2-40B4-BE49-F238E27FC236}">
                <a16:creationId xmlns:a16="http://schemas.microsoft.com/office/drawing/2014/main" id="{73EF700C-B991-97EB-0B4E-E5E596DFE105}"/>
              </a:ext>
            </a:extLst>
          </p:cNvPr>
          <p:cNvSpPr txBox="1"/>
          <p:nvPr/>
        </p:nvSpPr>
        <p:spPr>
          <a:xfrm>
            <a:off x="349404" y="1115119"/>
            <a:ext cx="6247335" cy="369332"/>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Delivery time new Sprinter van </a:t>
            </a:r>
          </a:p>
        </p:txBody>
      </p:sp>
      <p:sp>
        <p:nvSpPr>
          <p:cNvPr id="55" name="Tekstvak 54">
            <a:extLst>
              <a:ext uri="{FF2B5EF4-FFF2-40B4-BE49-F238E27FC236}">
                <a16:creationId xmlns:a16="http://schemas.microsoft.com/office/drawing/2014/main" id="{F25EF5A0-6B95-724A-778D-1B2EF5D43CCB}"/>
              </a:ext>
            </a:extLst>
          </p:cNvPr>
          <p:cNvSpPr txBox="1"/>
          <p:nvPr/>
        </p:nvSpPr>
        <p:spPr>
          <a:xfrm>
            <a:off x="6826726" y="1115471"/>
            <a:ext cx="1228704" cy="368980"/>
          </a:xfrm>
          <a:prstGeom prst="rect">
            <a:avLst/>
          </a:prstGeom>
          <a:solidFill>
            <a:srgbClr val="445730"/>
          </a:solidFill>
          <a:ln>
            <a:solidFill>
              <a:schemeClr val="bg1"/>
            </a:solidFill>
          </a:ln>
        </p:spPr>
        <p:txBody>
          <a:bodyPr wrap="square" rtlCol="0">
            <a:spAutoFit/>
          </a:bodyPr>
          <a:lstStyle>
            <a:defPPr>
              <a:defRPr lang="nl-NL"/>
            </a:defPPr>
            <a:lvl1pPr>
              <a:defRPr>
                <a:solidFill>
                  <a:schemeClr val="bg1"/>
                </a:solidFill>
              </a:defRPr>
            </a:lvl1pPr>
          </a:lstStyle>
          <a:p>
            <a:r>
              <a:rPr lang="en-GB" dirty="0"/>
              <a:t>3 months</a:t>
            </a:r>
          </a:p>
        </p:txBody>
      </p:sp>
      <p:sp>
        <p:nvSpPr>
          <p:cNvPr id="56" name="Pijl links 55">
            <a:extLst>
              <a:ext uri="{FF2B5EF4-FFF2-40B4-BE49-F238E27FC236}">
                <a16:creationId xmlns:a16="http://schemas.microsoft.com/office/drawing/2014/main" id="{C5721EA4-38FE-8300-772C-748B19606D30}"/>
              </a:ext>
            </a:extLst>
          </p:cNvPr>
          <p:cNvSpPr/>
          <p:nvPr/>
        </p:nvSpPr>
        <p:spPr>
          <a:xfrm rot="5400000">
            <a:off x="5703740" y="3696789"/>
            <a:ext cx="5608273" cy="444932"/>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months</a:t>
            </a:r>
          </a:p>
        </p:txBody>
      </p:sp>
      <p:sp>
        <p:nvSpPr>
          <p:cNvPr id="57" name="Titel 1">
            <a:extLst>
              <a:ext uri="{FF2B5EF4-FFF2-40B4-BE49-F238E27FC236}">
                <a16:creationId xmlns:a16="http://schemas.microsoft.com/office/drawing/2014/main" id="{174855C8-EC2B-84CF-0526-5F1C16EE1217}"/>
              </a:ext>
            </a:extLst>
          </p:cNvPr>
          <p:cNvSpPr txBox="1">
            <a:spLocks/>
          </p:cNvSpPr>
          <p:nvPr/>
        </p:nvSpPr>
        <p:spPr>
          <a:xfrm>
            <a:off x="8960322" y="2925733"/>
            <a:ext cx="2724484" cy="1089529"/>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400" dirty="0">
                <a:solidFill>
                  <a:schemeClr val="bg1"/>
                </a:solidFill>
                <a:latin typeface="Etna" pitchFamily="2" charset="77"/>
              </a:rPr>
              <a:t>Planning based on experience building prototype</a:t>
            </a:r>
          </a:p>
        </p:txBody>
      </p:sp>
    </p:spTree>
    <p:extLst>
      <p:ext uri="{BB962C8B-B14F-4D97-AF65-F5344CB8AC3E}">
        <p14:creationId xmlns:p14="http://schemas.microsoft.com/office/powerpoint/2010/main" val="42205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827464-0828-FB73-60F7-76F89C0B0E77}"/>
              </a:ext>
            </a:extLst>
          </p:cNvPr>
          <p:cNvSpPr txBox="1">
            <a:spLocks/>
          </p:cNvSpPr>
          <p:nvPr/>
        </p:nvSpPr>
        <p:spPr>
          <a:xfrm>
            <a:off x="1114091" y="2376431"/>
            <a:ext cx="10161555" cy="1554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a:solidFill>
                  <a:srgbClr val="FFC000"/>
                </a:solidFill>
                <a:latin typeface="Etna" pitchFamily="2" charset="77"/>
              </a:rPr>
              <a:t>Let’s</a:t>
            </a:r>
            <a:r>
              <a:rPr lang="nl-NL" sz="8000" dirty="0">
                <a:solidFill>
                  <a:srgbClr val="FFC000"/>
                </a:solidFill>
                <a:latin typeface="Etna" pitchFamily="2" charset="77"/>
              </a:rPr>
              <a:t> have a look </a:t>
            </a:r>
            <a:r>
              <a:rPr lang="nl-NL" sz="8000" dirty="0" err="1">
                <a:solidFill>
                  <a:srgbClr val="FFC000"/>
                </a:solidFill>
                <a:latin typeface="Etna" pitchFamily="2" charset="77"/>
              </a:rPr>
              <a:t>inside</a:t>
            </a:r>
            <a:endParaRPr lang="nl-NL" sz="8000" dirty="0">
              <a:solidFill>
                <a:srgbClr val="FFC000"/>
              </a:solidFill>
              <a:latin typeface="Etna" pitchFamily="2" charset="77"/>
            </a:endParaRPr>
          </a:p>
        </p:txBody>
      </p:sp>
      <p:pic>
        <p:nvPicPr>
          <p:cNvPr id="3" name="Picture 2">
            <a:extLst>
              <a:ext uri="{FF2B5EF4-FFF2-40B4-BE49-F238E27FC236}">
                <a16:creationId xmlns:a16="http://schemas.microsoft.com/office/drawing/2014/main" id="{FBCAC42E-D109-1032-CA01-953D6BC9B83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1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2864CF5-2472-5501-809E-165C68CDA4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0D0354CB-0138-3174-5F95-A02980CC94D1}"/>
              </a:ext>
            </a:extLst>
          </p:cNvPr>
          <p:cNvSpPr txBox="1">
            <a:spLocks/>
          </p:cNvSpPr>
          <p:nvPr/>
        </p:nvSpPr>
        <p:spPr>
          <a:xfrm>
            <a:off x="685800" y="5372100"/>
            <a:ext cx="3532982" cy="107768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FFC000"/>
                </a:solidFill>
                <a:latin typeface="Etna" pitchFamily="2" charset="77"/>
              </a:rPr>
              <a:t>Adventurers </a:t>
            </a:r>
            <a:r>
              <a:rPr lang="en-GB" sz="2000" dirty="0" err="1">
                <a:solidFill>
                  <a:srgbClr val="FFC000"/>
                </a:solidFill>
                <a:latin typeface="Etna" pitchFamily="2" charset="77"/>
              </a:rPr>
              <a:t>Michiel</a:t>
            </a:r>
            <a:r>
              <a:rPr lang="en-GB" sz="2000" dirty="0">
                <a:solidFill>
                  <a:srgbClr val="FFC000"/>
                </a:solidFill>
                <a:latin typeface="Etna" pitchFamily="2" charset="77"/>
              </a:rPr>
              <a:t> &amp; Joost</a:t>
            </a:r>
            <a:endParaRPr lang="en-GB" sz="2000" dirty="0">
              <a:solidFill>
                <a:schemeClr val="bg1"/>
              </a:solidFill>
              <a:latin typeface="Etna" pitchFamily="2" charset="77"/>
            </a:endParaRPr>
          </a:p>
          <a:p>
            <a:r>
              <a:rPr lang="en-GB" sz="2000" b="0" i="0" u="none" strike="noStrike" dirty="0">
                <a:solidFill>
                  <a:schemeClr val="bg1"/>
                </a:solidFill>
                <a:effectLst/>
                <a:latin typeface="Etna" pitchFamily="2" charset="77"/>
              </a:rPr>
              <a:t>Visited Ibiza </a:t>
            </a:r>
            <a:r>
              <a:rPr lang="en-GB" sz="2000" dirty="0">
                <a:solidFill>
                  <a:schemeClr val="bg1"/>
                </a:solidFill>
                <a:latin typeface="Etna" pitchFamily="2" charset="77"/>
              </a:rPr>
              <a:t>summer 2023</a:t>
            </a:r>
            <a:endParaRPr lang="en-GB" sz="2000" b="0" i="0" u="none" strike="noStrike" dirty="0">
              <a:solidFill>
                <a:schemeClr val="bg1"/>
              </a:solidFill>
              <a:effectLst/>
              <a:latin typeface="Etna" pitchFamily="2" charset="77"/>
            </a:endParaRPr>
          </a:p>
        </p:txBody>
      </p:sp>
      <p:sp>
        <p:nvSpPr>
          <p:cNvPr id="7" name="Titel 1">
            <a:extLst>
              <a:ext uri="{FF2B5EF4-FFF2-40B4-BE49-F238E27FC236}">
                <a16:creationId xmlns:a16="http://schemas.microsoft.com/office/drawing/2014/main" id="{1E6C6138-D7D2-7761-73AE-F7F4D3661A96}"/>
              </a:ext>
            </a:extLst>
          </p:cNvPr>
          <p:cNvSpPr txBox="1">
            <a:spLocks/>
          </p:cNvSpPr>
          <p:nvPr/>
        </p:nvSpPr>
        <p:spPr>
          <a:xfrm>
            <a:off x="8191500" y="781050"/>
            <a:ext cx="3532982" cy="8191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FFC000"/>
                </a:solidFill>
                <a:latin typeface="Etna" pitchFamily="2" charset="77"/>
              </a:rPr>
              <a:t>Transfer from Wheelchair to toilet to bed</a:t>
            </a:r>
            <a:endParaRPr lang="en-GB" sz="2000" dirty="0">
              <a:solidFill>
                <a:schemeClr val="bg1"/>
              </a:solidFill>
              <a:latin typeface="Etna" pitchFamily="2" charset="77"/>
            </a:endParaRPr>
          </a:p>
        </p:txBody>
      </p:sp>
      <p:sp>
        <p:nvSpPr>
          <p:cNvPr id="8" name="Titel 1">
            <a:extLst>
              <a:ext uri="{FF2B5EF4-FFF2-40B4-BE49-F238E27FC236}">
                <a16:creationId xmlns:a16="http://schemas.microsoft.com/office/drawing/2014/main" id="{BF912C62-AA42-3070-83B3-86C923F324CF}"/>
              </a:ext>
            </a:extLst>
          </p:cNvPr>
          <p:cNvSpPr txBox="1">
            <a:spLocks/>
          </p:cNvSpPr>
          <p:nvPr/>
        </p:nvSpPr>
        <p:spPr>
          <a:xfrm>
            <a:off x="8191500" y="1600200"/>
            <a:ext cx="3532982" cy="31242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mj-lt"/>
              <a:buAutoNum type="arabicPeriod"/>
            </a:pPr>
            <a:r>
              <a:rPr lang="en-GB" sz="2000" dirty="0">
                <a:solidFill>
                  <a:schemeClr val="bg1"/>
                </a:solidFill>
                <a:latin typeface="Etna" pitchFamily="2" charset="77"/>
              </a:rPr>
              <a:t>Enter the campervan</a:t>
            </a:r>
          </a:p>
          <a:p>
            <a:pPr marL="457200" indent="-457200">
              <a:lnSpc>
                <a:spcPct val="150000"/>
              </a:lnSpc>
              <a:buFont typeface="+mj-lt"/>
              <a:buAutoNum type="arabicPeriod"/>
            </a:pPr>
            <a:r>
              <a:rPr lang="en-GB" sz="2000" dirty="0">
                <a:solidFill>
                  <a:schemeClr val="bg1"/>
                </a:solidFill>
                <a:latin typeface="Etna" pitchFamily="2" charset="77"/>
              </a:rPr>
              <a:t>Lift out of the wheelchair</a:t>
            </a:r>
          </a:p>
          <a:p>
            <a:pPr marL="457200" indent="-457200">
              <a:lnSpc>
                <a:spcPct val="150000"/>
              </a:lnSpc>
              <a:buFont typeface="+mj-lt"/>
              <a:buAutoNum type="arabicPeriod"/>
            </a:pPr>
            <a:r>
              <a:rPr lang="en-GB" sz="2000" dirty="0">
                <a:solidFill>
                  <a:schemeClr val="bg1"/>
                </a:solidFill>
                <a:latin typeface="Etna" pitchFamily="2" charset="77"/>
              </a:rPr>
              <a:t>Going to the toilet</a:t>
            </a:r>
          </a:p>
          <a:p>
            <a:pPr marL="457200" indent="-457200">
              <a:lnSpc>
                <a:spcPct val="150000"/>
              </a:lnSpc>
              <a:buFont typeface="+mj-lt"/>
              <a:buAutoNum type="arabicPeriod"/>
            </a:pPr>
            <a:r>
              <a:rPr lang="en-GB" sz="2000" dirty="0">
                <a:solidFill>
                  <a:schemeClr val="bg1"/>
                </a:solidFill>
                <a:latin typeface="Etna" pitchFamily="2" charset="77"/>
              </a:rPr>
              <a:t>To the bed</a:t>
            </a:r>
          </a:p>
          <a:p>
            <a:pPr marL="457200" indent="-457200">
              <a:lnSpc>
                <a:spcPct val="150000"/>
              </a:lnSpc>
              <a:buFont typeface="+mj-lt"/>
              <a:buAutoNum type="arabicPeriod"/>
            </a:pPr>
            <a:r>
              <a:rPr lang="en-GB" sz="2000" dirty="0">
                <a:solidFill>
                  <a:schemeClr val="bg1"/>
                </a:solidFill>
                <a:latin typeface="Etna" pitchFamily="2" charset="77"/>
              </a:rPr>
              <a:t>Getting dressed </a:t>
            </a:r>
          </a:p>
          <a:p>
            <a:pPr marL="457200" indent="-457200">
              <a:lnSpc>
                <a:spcPct val="150000"/>
              </a:lnSpc>
              <a:buFont typeface="+mj-lt"/>
              <a:buAutoNum type="arabicPeriod"/>
            </a:pPr>
            <a:r>
              <a:rPr lang="en-GB" sz="2000" dirty="0">
                <a:solidFill>
                  <a:schemeClr val="bg1"/>
                </a:solidFill>
                <a:latin typeface="Etna" pitchFamily="2" charset="77"/>
              </a:rPr>
              <a:t>Back into the wheelchair</a:t>
            </a:r>
          </a:p>
          <a:p>
            <a:pPr marL="457200" indent="-457200">
              <a:lnSpc>
                <a:spcPct val="150000"/>
              </a:lnSpc>
              <a:buFont typeface="+mj-lt"/>
              <a:buAutoNum type="arabicPeriod"/>
            </a:pPr>
            <a:r>
              <a:rPr lang="en-GB" sz="2000" dirty="0">
                <a:solidFill>
                  <a:schemeClr val="bg1"/>
                </a:solidFill>
                <a:latin typeface="Etna" pitchFamily="2" charset="77"/>
              </a:rPr>
              <a:t>Holiday! </a:t>
            </a:r>
          </a:p>
          <a:p>
            <a:pPr marL="457200" indent="-457200">
              <a:buFont typeface="+mj-lt"/>
              <a:buAutoNum type="arabicPeriod"/>
            </a:pPr>
            <a:endParaRPr lang="en-GB" sz="2000" dirty="0">
              <a:solidFill>
                <a:schemeClr val="bg1"/>
              </a:solidFill>
              <a:latin typeface="Etna" pitchFamily="2" charset="77"/>
            </a:endParaRPr>
          </a:p>
        </p:txBody>
      </p:sp>
      <p:pic>
        <p:nvPicPr>
          <p:cNvPr id="2" name="72B69993-49DB-4CD3-9656-FE28DE882359.mp4">
            <a:hlinkClick r:id="" action="ppaction://media"/>
            <a:extLst>
              <a:ext uri="{FF2B5EF4-FFF2-40B4-BE49-F238E27FC236}">
                <a16:creationId xmlns:a16="http://schemas.microsoft.com/office/drawing/2014/main" id="{6A250DE6-4F64-1070-4E8B-D50824C7DB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0501" y="0"/>
            <a:ext cx="3854450" cy="6858000"/>
          </a:xfrm>
          <a:prstGeom prst="rect">
            <a:avLst/>
          </a:prstGeom>
        </p:spPr>
      </p:pic>
      <p:sp>
        <p:nvSpPr>
          <p:cNvPr id="9" name="Tijdelijke aanduiding voor inhoud 8">
            <a:extLst>
              <a:ext uri="{FF2B5EF4-FFF2-40B4-BE49-F238E27FC236}">
                <a16:creationId xmlns:a16="http://schemas.microsoft.com/office/drawing/2014/main" id="{3AA79C41-90C4-B8C7-D695-A16784AECE65}"/>
              </a:ext>
            </a:extLst>
          </p:cNvPr>
          <p:cNvSpPr>
            <a:spLocks noGrp="1"/>
          </p:cNvSpPr>
          <p:nvPr>
            <p:ph idx="1"/>
          </p:nvPr>
        </p:nvSpPr>
        <p:spPr>
          <a:xfrm>
            <a:off x="467518" y="1825625"/>
            <a:ext cx="3364253" cy="4351338"/>
          </a:xfrm>
        </p:spPr>
        <p:txBody>
          <a:bodyPr/>
          <a:lstStyle/>
          <a:p>
            <a:pPr marL="0" indent="0">
              <a:buNone/>
            </a:pPr>
            <a:r>
              <a:rPr lang="nl-NL" dirty="0">
                <a:solidFill>
                  <a:schemeClr val="bg1"/>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dirty="0" err="1">
                <a:solidFill>
                  <a:schemeClr val="bg1"/>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dirty="0" err="1">
                <a:solidFill>
                  <a:schemeClr val="bg1"/>
                </a:solidFill>
                <a:latin typeface="Bebas" panose="020B0606020202050201" pitchFamily="34" charset="0"/>
              </a:rPr>
              <a:t>e</a:t>
            </a:r>
            <a:endParaRPr lang="nl-NL" dirty="0">
              <a:solidFill>
                <a:schemeClr val="bg1"/>
              </a:solidFill>
              <a:latin typeface="Bebas" panose="020B0606020202050201" pitchFamily="34" charset="0"/>
            </a:endParaRPr>
          </a:p>
        </p:txBody>
      </p:sp>
      <p:sp>
        <p:nvSpPr>
          <p:cNvPr id="16" name="Rechthoek 15">
            <a:hlinkClick r:id="rId7"/>
            <a:extLst>
              <a:ext uri="{FF2B5EF4-FFF2-40B4-BE49-F238E27FC236}">
                <a16:creationId xmlns:a16="http://schemas.microsoft.com/office/drawing/2014/main" id="{B06E4773-E6BB-5D68-BEE3-8AF2431A4AF3}"/>
              </a:ext>
            </a:extLst>
          </p:cNvPr>
          <p:cNvSpPr/>
          <p:nvPr/>
        </p:nvSpPr>
        <p:spPr>
          <a:xfrm>
            <a:off x="3940592" y="0"/>
            <a:ext cx="385445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a:t>
            </a:r>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r>
              <a:rPr lang="nl-NL" sz="2800" baseline="-25000" dirty="0">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Click HERE see the full video on </a:t>
            </a:r>
            <a:r>
              <a:rPr lang="nl-NL" sz="2800" baseline="-25000" dirty="0" err="1">
                <a:solidFill>
                  <a:schemeClr val="bg1">
                    <a:alpha val="0"/>
                  </a:schemeClr>
                </a:solidFill>
                <a:latin typeface="Bebas" panose="020B0606020202050201" pitchFamily="34" charset="0"/>
                <a:hlinkClick r:id="rId7">
                  <a:extLst>
                    <a:ext uri="{A12FA001-AC4F-418D-AE19-62706E023703}">
                      <ahyp:hlinkClr xmlns:ahyp="http://schemas.microsoft.com/office/drawing/2018/hyperlinkcolor" val="tx"/>
                    </a:ext>
                  </a:extLst>
                </a:hlinkClick>
              </a:rPr>
              <a:t>Youtub</a:t>
            </a:r>
            <a:r>
              <a:rPr lang="nl-NL" sz="2800" baseline="-25000" dirty="0" err="1">
                <a:solidFill>
                  <a:schemeClr val="bg1">
                    <a:alpha val="0"/>
                  </a:schemeClr>
                </a:solidFill>
                <a:latin typeface="Bebas" panose="020B0606020202050201" pitchFamily="34" charset="0"/>
              </a:rPr>
              <a:t>e</a:t>
            </a:r>
            <a:endParaRPr lang="nl-NL" sz="2800" baseline="-25000" dirty="0">
              <a:solidFill>
                <a:schemeClr val="bg1">
                  <a:alpha val="0"/>
                </a:schemeClr>
              </a:solidFill>
              <a:latin typeface="Bebas" panose="020B0606020202050201" pitchFamily="34" charset="0"/>
            </a:endParaRPr>
          </a:p>
          <a:p>
            <a:pPr marL="0" indent="0">
              <a:buNone/>
            </a:pPr>
            <a:endParaRPr lang="nl-NL" sz="2800" baseline="-25000" dirty="0">
              <a:solidFill>
                <a:schemeClr val="bg1">
                  <a:alpha val="0"/>
                </a:schemeClr>
              </a:solidFill>
              <a:latin typeface="Bebas" panose="020B0606020202050201" pitchFamily="34" charset="0"/>
            </a:endParaRPr>
          </a:p>
        </p:txBody>
      </p:sp>
      <p:pic>
        <p:nvPicPr>
          <p:cNvPr id="13" name="Graphic 12" descr="Spelen met effen opvulling">
            <a:extLst>
              <a:ext uri="{FF2B5EF4-FFF2-40B4-BE49-F238E27FC236}">
                <a16:creationId xmlns:a16="http://schemas.microsoft.com/office/drawing/2014/main" id="{E77558CC-BE3C-D3EC-D7C9-D591E7D9C1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301427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18"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1500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2000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3200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4000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5100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5800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827464-0828-FB73-60F7-76F89C0B0E77}"/>
              </a:ext>
            </a:extLst>
          </p:cNvPr>
          <p:cNvSpPr txBox="1">
            <a:spLocks/>
          </p:cNvSpPr>
          <p:nvPr/>
        </p:nvSpPr>
        <p:spPr>
          <a:xfrm>
            <a:off x="555813" y="1818320"/>
            <a:ext cx="11098306" cy="266842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dirty="0">
                <a:solidFill>
                  <a:srgbClr val="FFC000"/>
                </a:solidFill>
                <a:latin typeface="Etna" pitchFamily="2" charset="77"/>
              </a:rPr>
              <a:t>Phase two</a:t>
            </a:r>
          </a:p>
          <a:p>
            <a:pPr algn="ctr"/>
            <a:endParaRPr lang="en-GB" sz="1800" dirty="0">
              <a:solidFill>
                <a:srgbClr val="FFC000"/>
              </a:solidFill>
              <a:latin typeface="Etna" pitchFamily="2" charset="77"/>
            </a:endParaRPr>
          </a:p>
          <a:p>
            <a:pPr algn="ctr"/>
            <a:r>
              <a:rPr lang="en-GB" dirty="0">
                <a:solidFill>
                  <a:srgbClr val="FFC000"/>
                </a:solidFill>
                <a:latin typeface="Etna" pitchFamily="2" charset="77"/>
              </a:rPr>
              <a:t>Increasing the fleet of wheelchair accessible campervans</a:t>
            </a:r>
          </a:p>
        </p:txBody>
      </p:sp>
      <p:pic>
        <p:nvPicPr>
          <p:cNvPr id="3" name="Picture 2">
            <a:extLst>
              <a:ext uri="{FF2B5EF4-FFF2-40B4-BE49-F238E27FC236}">
                <a16:creationId xmlns:a16="http://schemas.microsoft.com/office/drawing/2014/main" id="{43AC1A86-F3E5-BBD6-49D5-E511FBAA9C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9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EA1F39F-568B-BA4C-84AB-7E8D42E3F793}"/>
              </a:ext>
            </a:extLst>
          </p:cNvPr>
          <p:cNvSpPr/>
          <p:nvPr/>
        </p:nvSpPr>
        <p:spPr>
          <a:xfrm>
            <a:off x="1" y="5376093"/>
            <a:ext cx="12192000" cy="1256619"/>
          </a:xfrm>
          <a:prstGeom prst="rect">
            <a:avLst/>
          </a:prstGeom>
          <a:solidFill>
            <a:srgbClr val="445730">
              <a:alpha val="930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832756" y="5170704"/>
            <a:ext cx="6354015" cy="873237"/>
          </a:xfrm>
        </p:spPr>
        <p:txBody>
          <a:bodyPr vert="horz" lIns="91440" tIns="45720" rIns="91440" bIns="45720" rtlCol="0" anchor="b">
            <a:normAutofit fontScale="90000"/>
          </a:bodyPr>
          <a:lstStyle/>
          <a:p>
            <a:pPr algn="l"/>
            <a:r>
              <a:rPr lang="en-GB" dirty="0">
                <a:solidFill>
                  <a:srgbClr val="FFC000"/>
                </a:solidFill>
                <a:latin typeface="Etna" pitchFamily="2" charset="77"/>
              </a:rPr>
              <a:t>Growing the fleet</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832757" y="6266966"/>
            <a:ext cx="7299965" cy="522775"/>
          </a:xfrm>
        </p:spPr>
        <p:txBody>
          <a:bodyPr vert="horz" lIns="91440" tIns="45720" rIns="91440" bIns="45720" rtlCol="0">
            <a:normAutofit/>
          </a:bodyPr>
          <a:lstStyle/>
          <a:p>
            <a:pPr algn="l"/>
            <a:r>
              <a:rPr lang="en-GB" dirty="0">
                <a:solidFill>
                  <a:schemeClr val="bg1"/>
                </a:solidFill>
                <a:latin typeface="Bebas" panose="020B0606020202050201" pitchFamily="34" charset="0"/>
              </a:rPr>
              <a:t>Lead by example, scale together</a:t>
            </a:r>
          </a:p>
        </p:txBody>
      </p:sp>
      <p:sp>
        <p:nvSpPr>
          <p:cNvPr id="4" name="Tekstvak 3">
            <a:extLst>
              <a:ext uri="{FF2B5EF4-FFF2-40B4-BE49-F238E27FC236}">
                <a16:creationId xmlns:a16="http://schemas.microsoft.com/office/drawing/2014/main" id="{C76B97C8-0757-2E36-3C82-1E0EFE95036D}"/>
              </a:ext>
            </a:extLst>
          </p:cNvPr>
          <p:cNvSpPr txBox="1"/>
          <p:nvPr/>
        </p:nvSpPr>
        <p:spPr>
          <a:xfrm>
            <a:off x="757184" y="1046618"/>
            <a:ext cx="10677632" cy="3539430"/>
          </a:xfrm>
          <a:prstGeom prst="rect">
            <a:avLst/>
          </a:prstGeom>
          <a:solidFill>
            <a:srgbClr val="445730"/>
          </a:solidFill>
        </p:spPr>
        <p:txBody>
          <a:bodyPr wrap="square" rtlCol="0">
            <a:spAutoFit/>
          </a:bodyPr>
          <a:lstStyle/>
          <a:p>
            <a:endParaRPr lang="en-GB" sz="3200" dirty="0">
              <a:latin typeface="Bebas" panose="020B0606020202050201" pitchFamily="34" charset="0"/>
            </a:endParaRPr>
          </a:p>
          <a:p>
            <a:pPr marL="514350" indent="-514350">
              <a:buFont typeface="+mj-lt"/>
              <a:buAutoNum type="arabicPeriod"/>
            </a:pPr>
            <a:r>
              <a:rPr lang="en-GB" sz="3200" dirty="0">
                <a:solidFill>
                  <a:srgbClr val="FFC000"/>
                </a:solidFill>
                <a:latin typeface="Bebas" panose="020B0606020202050201" pitchFamily="34" charset="0"/>
              </a:rPr>
              <a:t>Development of 5 additional campervans based on the first prototype.</a:t>
            </a:r>
          </a:p>
          <a:p>
            <a:pPr marL="514350" indent="-514350">
              <a:buFont typeface="+mj-lt"/>
              <a:buAutoNum type="arabicPeriod"/>
            </a:pPr>
            <a:r>
              <a:rPr lang="en-GB" sz="3200" dirty="0">
                <a:solidFill>
                  <a:srgbClr val="FFC000"/>
                </a:solidFill>
                <a:latin typeface="Bebas" panose="020B0606020202050201" pitchFamily="34" charset="0"/>
              </a:rPr>
              <a:t>Create a rental marketplace for wheelchair accessible camper(van) owners.</a:t>
            </a:r>
          </a:p>
          <a:p>
            <a:pPr marL="514350" indent="-514350">
              <a:buFont typeface="+mj-lt"/>
              <a:buAutoNum type="arabicPeriod"/>
            </a:pPr>
            <a:r>
              <a:rPr lang="en-GB" sz="3200" dirty="0">
                <a:solidFill>
                  <a:srgbClr val="FFC000"/>
                </a:solidFill>
                <a:latin typeface="Bebas" panose="020B0606020202050201" pitchFamily="34" charset="0"/>
              </a:rPr>
              <a:t>Provide knowledge and components for self-build market, Open source.</a:t>
            </a:r>
          </a:p>
        </p:txBody>
      </p:sp>
      <p:cxnSp>
        <p:nvCxnSpPr>
          <p:cNvPr id="5" name="Straight Arrow Connector 9">
            <a:extLst>
              <a:ext uri="{FF2B5EF4-FFF2-40B4-BE49-F238E27FC236}">
                <a16:creationId xmlns:a16="http://schemas.microsoft.com/office/drawing/2014/main" id="{91AC4692-F6AA-026A-734B-C8C67E70910B}"/>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7" name="Picture 2">
            <a:extLst>
              <a:ext uri="{FF2B5EF4-FFF2-40B4-BE49-F238E27FC236}">
                <a16:creationId xmlns:a16="http://schemas.microsoft.com/office/drawing/2014/main" id="{1176F79F-4D0C-119B-C881-23939152F9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E1DEF3F-6567-4F29-95D1-0E06ED4E1DAA}"/>
              </a:ext>
            </a:extLst>
          </p:cNvPr>
          <p:cNvSpPr txBox="1"/>
          <p:nvPr/>
        </p:nvSpPr>
        <p:spPr>
          <a:xfrm>
            <a:off x="757184" y="854925"/>
            <a:ext cx="6134100" cy="584775"/>
          </a:xfrm>
          <a:prstGeom prst="rect">
            <a:avLst/>
          </a:prstGeom>
          <a:noFill/>
        </p:spPr>
        <p:txBody>
          <a:bodyPr wrap="square">
            <a:spAutoFit/>
          </a:bodyPr>
          <a:lstStyle/>
          <a:p>
            <a:r>
              <a:rPr lang="en-GB" sz="3200" dirty="0">
                <a:solidFill>
                  <a:srgbClr val="FFC000"/>
                </a:solidFill>
                <a:latin typeface="Bebas" panose="020B0606020202050201" pitchFamily="34" charset="0"/>
              </a:rPr>
              <a:t>Three pillars</a:t>
            </a:r>
          </a:p>
        </p:txBody>
      </p:sp>
    </p:spTree>
    <p:extLst>
      <p:ext uri="{BB962C8B-B14F-4D97-AF65-F5344CB8AC3E}">
        <p14:creationId xmlns:p14="http://schemas.microsoft.com/office/powerpoint/2010/main" val="370313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6CCC2566-24AB-974D-B8E9-2ED3F432D0D7}"/>
              </a:ext>
            </a:extLst>
          </p:cNvPr>
          <p:cNvSpPr txBox="1"/>
          <p:nvPr/>
        </p:nvSpPr>
        <p:spPr>
          <a:xfrm>
            <a:off x="988110" y="624494"/>
            <a:ext cx="10215779" cy="840230"/>
          </a:xfrm>
          <a:prstGeom prst="rect">
            <a:avLst/>
          </a:prstGeom>
          <a:noFill/>
        </p:spPr>
        <p:txBody>
          <a:bodyPr wrap="square">
            <a:spAutoFit/>
          </a:bodyPr>
          <a:lstStyle/>
          <a:p>
            <a:pPr>
              <a:lnSpc>
                <a:spcPct val="90000"/>
              </a:lnSpc>
              <a:spcBef>
                <a:spcPct val="0"/>
              </a:spcBef>
            </a:pPr>
            <a:r>
              <a:rPr lang="en-GB" sz="5400" dirty="0">
                <a:solidFill>
                  <a:srgbClr val="FFC000"/>
                </a:solidFill>
                <a:latin typeface="Etna" pitchFamily="2" charset="77"/>
                <a:ea typeface="+mj-ea"/>
                <a:cs typeface="+mj-cs"/>
              </a:rPr>
              <a:t>Participating companies phase 2 </a:t>
            </a:r>
          </a:p>
        </p:txBody>
      </p:sp>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256619"/>
          </a:xfrm>
          <a:prstGeom prst="rect">
            <a:avLst/>
          </a:prstGeom>
          <a:solidFill>
            <a:srgbClr val="445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03384" y="5224141"/>
            <a:ext cx="7854462" cy="873237"/>
          </a:xfrm>
        </p:spPr>
        <p:txBody>
          <a:bodyPr>
            <a:normAutofit fontScale="90000"/>
          </a:bodyPr>
          <a:lstStyle/>
          <a:p>
            <a:pPr algn="l"/>
            <a:r>
              <a:rPr lang="en-GB" dirty="0">
                <a:solidFill>
                  <a:srgbClr val="FFC000"/>
                </a:solidFill>
                <a:latin typeface="Etna" pitchFamily="2" charset="77"/>
              </a:rPr>
              <a:t>Our friends &amp; sponsors</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45502" y="6186009"/>
            <a:ext cx="7854461" cy="689419"/>
          </a:xfrm>
        </p:spPr>
        <p:txBody>
          <a:bodyPr/>
          <a:lstStyle/>
          <a:p>
            <a:pPr algn="l"/>
            <a:r>
              <a:rPr lang="en-GB" dirty="0">
                <a:solidFill>
                  <a:schemeClr val="bg1"/>
                </a:solidFill>
                <a:latin typeface="Etna" pitchFamily="2" charset="77"/>
              </a:rPr>
              <a:t>Making accessible adventures possible for all.</a:t>
            </a:r>
          </a:p>
        </p:txBody>
      </p:sp>
      <p:pic>
        <p:nvPicPr>
          <p:cNvPr id="6148" name="Picture 4" descr="Over ons - RMT Autoschade B.V.">
            <a:extLst>
              <a:ext uri="{FF2B5EF4-FFF2-40B4-BE49-F238E27FC236}">
                <a16:creationId xmlns:a16="http://schemas.microsoft.com/office/drawing/2014/main" id="{6FC087D1-5BDA-7C49-BC19-CA41274AA9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82568" y="3628614"/>
            <a:ext cx="1493418" cy="35509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lements Legal notariskantoor / notarial consultancy">
            <a:extLst>
              <a:ext uri="{FF2B5EF4-FFF2-40B4-BE49-F238E27FC236}">
                <a16:creationId xmlns:a16="http://schemas.microsoft.com/office/drawing/2014/main" id="{0234A182-B191-894C-88E3-31713C1EBB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96537" y="3244779"/>
            <a:ext cx="727768" cy="72776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me - Joanknecht.nl">
            <a:extLst>
              <a:ext uri="{FF2B5EF4-FFF2-40B4-BE49-F238E27FC236}">
                <a16:creationId xmlns:a16="http://schemas.microsoft.com/office/drawing/2014/main" id="{7C8197E1-85C4-DD48-8A2B-53487F741D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0579" y="3492656"/>
            <a:ext cx="2099034" cy="65268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7AC6ADF3-10BB-644F-85FE-9F3C24EDBA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8731" y="2368124"/>
            <a:ext cx="3321877" cy="615255"/>
          </a:xfrm>
          <a:prstGeom prst="rect">
            <a:avLst/>
          </a:prstGeom>
        </p:spPr>
      </p:pic>
      <p:pic>
        <p:nvPicPr>
          <p:cNvPr id="2050" name="Picture 2" descr="Historie - Pon Logistics">
            <a:extLst>
              <a:ext uri="{FF2B5EF4-FFF2-40B4-BE49-F238E27FC236}">
                <a16:creationId xmlns:a16="http://schemas.microsoft.com/office/drawing/2014/main" id="{C9A74AAE-9DF1-B424-2A6B-5C720E51D44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0671" y="3626793"/>
            <a:ext cx="2875162" cy="48416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B63BB48-C86E-8FB4-23E9-D1D5681E6C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2815" y="2260374"/>
            <a:ext cx="2112606" cy="771269"/>
          </a:xfrm>
          <a:prstGeom prst="rect">
            <a:avLst/>
          </a:prstGeom>
        </p:spPr>
      </p:pic>
      <p:pic>
        <p:nvPicPr>
          <p:cNvPr id="2056" name="Picture 8" descr="Polyplastic: A Lippert Brand | Lippert Europe">
            <a:extLst>
              <a:ext uri="{FF2B5EF4-FFF2-40B4-BE49-F238E27FC236}">
                <a16:creationId xmlns:a16="http://schemas.microsoft.com/office/drawing/2014/main" id="{E315E8E2-DBEC-693C-E696-0883004F00A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19730" y="3414378"/>
            <a:ext cx="2858144" cy="8738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chaudt Is Now Lippert | Lippert Europe">
            <a:extLst>
              <a:ext uri="{FF2B5EF4-FFF2-40B4-BE49-F238E27FC236}">
                <a16:creationId xmlns:a16="http://schemas.microsoft.com/office/drawing/2014/main" id="{73313905-1EAD-6488-DB91-57C31580309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83033" y="1703893"/>
            <a:ext cx="2315121" cy="23151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iho - Andusta">
            <a:extLst>
              <a:ext uri="{FF2B5EF4-FFF2-40B4-BE49-F238E27FC236}">
                <a16:creationId xmlns:a16="http://schemas.microsoft.com/office/drawing/2014/main" id="{57D912B0-78B4-298F-C0F5-53A04215599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20082" y="2406258"/>
            <a:ext cx="1686297" cy="6518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9">
            <a:extLst>
              <a:ext uri="{FF2B5EF4-FFF2-40B4-BE49-F238E27FC236}">
                <a16:creationId xmlns:a16="http://schemas.microsoft.com/office/drawing/2014/main" id="{DC5521D2-940B-FDDB-9DAC-C95465F05692}"/>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7" name="Picture 2">
            <a:extLst>
              <a:ext uri="{FF2B5EF4-FFF2-40B4-BE49-F238E27FC236}">
                <a16:creationId xmlns:a16="http://schemas.microsoft.com/office/drawing/2014/main" id="{43F73A9B-7D2F-EB7F-5EDC-BF98A6749E5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76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8" name="Afbeelding 7" descr="Afbeelding met persoon, Menselijk gezicht, kleding, glimlach&#10;&#10;Automatisch gegenereerde beschrijving">
            <a:extLst>
              <a:ext uri="{FF2B5EF4-FFF2-40B4-BE49-F238E27FC236}">
                <a16:creationId xmlns:a16="http://schemas.microsoft.com/office/drawing/2014/main" id="{7E2A0149-749A-7C5C-126C-DAE3E4B11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8243" y="0"/>
            <a:ext cx="5143500" cy="6858000"/>
          </a:xfrm>
          <a:prstGeom prst="rect">
            <a:avLst/>
          </a:prstGeom>
        </p:spPr>
      </p:pic>
      <p:pic>
        <p:nvPicPr>
          <p:cNvPr id="9" name="Picture 2">
            <a:extLst>
              <a:ext uri="{FF2B5EF4-FFF2-40B4-BE49-F238E27FC236}">
                <a16:creationId xmlns:a16="http://schemas.microsoft.com/office/drawing/2014/main" id="{FC6AEE52-B446-D958-C2FD-7B5C2C3813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460704" y="0"/>
            <a:ext cx="1197568" cy="119756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9989E870-9314-A8D2-670B-9D3C618E950D}"/>
              </a:ext>
            </a:extLst>
          </p:cNvPr>
          <p:cNvSpPr txBox="1">
            <a:spLocks/>
          </p:cNvSpPr>
          <p:nvPr/>
        </p:nvSpPr>
        <p:spPr>
          <a:xfrm>
            <a:off x="553914" y="1432009"/>
            <a:ext cx="6614329" cy="50177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dirty="0">
                <a:solidFill>
                  <a:schemeClr val="bg1"/>
                </a:solidFill>
                <a:latin typeface="Etna" pitchFamily="2" charset="77"/>
              </a:rPr>
              <a:t>Joost Bazelmans</a:t>
            </a:r>
          </a:p>
          <a:p>
            <a:pPr marL="457200" indent="-457200">
              <a:buFont typeface="Arial" panose="020B0604020202020204" pitchFamily="34" charset="0"/>
              <a:buChar char="•"/>
            </a:pPr>
            <a:r>
              <a:rPr lang="en-AU" sz="2000" dirty="0">
                <a:solidFill>
                  <a:schemeClr val="bg1"/>
                </a:solidFill>
                <a:latin typeface="Etna"/>
              </a:rPr>
              <a:t>46 </a:t>
            </a:r>
            <a:r>
              <a:rPr lang="en-AU" sz="2000" dirty="0" err="1">
                <a:solidFill>
                  <a:schemeClr val="bg1"/>
                </a:solidFill>
                <a:latin typeface="Etna"/>
              </a:rPr>
              <a:t>yr</a:t>
            </a:r>
            <a:r>
              <a:rPr lang="en-AU" sz="2000" dirty="0">
                <a:solidFill>
                  <a:schemeClr val="bg1"/>
                </a:solidFill>
                <a:latin typeface="Etna"/>
              </a:rPr>
              <a:t>, Entrepreneur &amp; Innovator  </a:t>
            </a:r>
            <a:endParaRPr lang="en-AU" sz="2000" dirty="0">
              <a:solidFill>
                <a:schemeClr val="bg1"/>
              </a:solidFill>
              <a:latin typeface="Etna" pitchFamily="2" charset="77"/>
            </a:endParaRPr>
          </a:p>
          <a:p>
            <a:endParaRPr lang="en-AU" sz="2000" dirty="0">
              <a:solidFill>
                <a:schemeClr val="bg1"/>
              </a:solidFill>
              <a:latin typeface="Etna" pitchFamily="2" charset="77"/>
            </a:endParaRPr>
          </a:p>
          <a:p>
            <a:r>
              <a:rPr lang="en-AU" sz="2000" dirty="0">
                <a:solidFill>
                  <a:schemeClr val="bg1"/>
                </a:solidFill>
                <a:latin typeface="Etna"/>
              </a:rPr>
              <a:t>Michiel Kin</a:t>
            </a:r>
          </a:p>
          <a:p>
            <a:pPr marL="457200" indent="-457200">
              <a:buFont typeface="Arial" panose="020B0604020202020204" pitchFamily="34" charset="0"/>
              <a:buChar char="•"/>
            </a:pPr>
            <a:r>
              <a:rPr lang="en-AU" sz="2000" dirty="0">
                <a:solidFill>
                  <a:schemeClr val="bg1"/>
                </a:solidFill>
                <a:latin typeface="Etna"/>
              </a:rPr>
              <a:t>47 </a:t>
            </a:r>
            <a:r>
              <a:rPr lang="en-AU" sz="2000" dirty="0" err="1">
                <a:solidFill>
                  <a:schemeClr val="bg1"/>
                </a:solidFill>
                <a:latin typeface="Etna"/>
              </a:rPr>
              <a:t>yr</a:t>
            </a:r>
            <a:r>
              <a:rPr lang="en-AU" sz="2000" dirty="0">
                <a:solidFill>
                  <a:schemeClr val="bg1"/>
                </a:solidFill>
                <a:latin typeface="Etna"/>
              </a:rPr>
              <a:t>, Accountant &amp; Entrepreneur</a:t>
            </a:r>
            <a:endParaRPr lang="en-AU" sz="2000" dirty="0">
              <a:solidFill>
                <a:schemeClr val="bg1"/>
              </a:solidFill>
              <a:latin typeface="Etna" pitchFamily="2" charset="77"/>
            </a:endParaRPr>
          </a:p>
          <a:p>
            <a:pPr marL="457200" indent="-457200">
              <a:buFont typeface="Arial" panose="020B0604020202020204" pitchFamily="34" charset="0"/>
              <a:buChar char="•"/>
            </a:pPr>
            <a:endParaRPr lang="en-AU" sz="2000" dirty="0">
              <a:solidFill>
                <a:schemeClr val="bg1"/>
              </a:solidFill>
              <a:latin typeface="Etna" pitchFamily="2" charset="77"/>
            </a:endParaRPr>
          </a:p>
          <a:p>
            <a:endParaRPr lang="en-AU" sz="2000" dirty="0">
              <a:solidFill>
                <a:schemeClr val="bg1"/>
              </a:solidFill>
              <a:latin typeface="Etna" pitchFamily="2" charset="77"/>
            </a:endParaRPr>
          </a:p>
          <a:p>
            <a:r>
              <a:rPr lang="en-AU" sz="2000" dirty="0">
                <a:solidFill>
                  <a:schemeClr val="bg1"/>
                </a:solidFill>
                <a:latin typeface="Etna"/>
              </a:rPr>
              <a:t>We travel together for over 30 years. We have experience with travelling and spending holidays with a wheelchair. Michiel is in a wheelchair due to a progressive muscle disease.</a:t>
            </a:r>
          </a:p>
          <a:p>
            <a:endParaRPr lang="en-AU" sz="2000" dirty="0">
              <a:solidFill>
                <a:schemeClr val="bg1"/>
              </a:solidFill>
              <a:latin typeface="Etna" pitchFamily="2" charset="77"/>
            </a:endParaRPr>
          </a:p>
          <a:p>
            <a:r>
              <a:rPr lang="en-AU" sz="2000" dirty="0">
                <a:solidFill>
                  <a:schemeClr val="bg1"/>
                </a:solidFill>
                <a:latin typeface="Etna" pitchFamily="2" charset="77"/>
              </a:rPr>
              <a:t>Based on our experience and due to the lack of suitable campervans we decided to build a wheelchair accessible campervan.</a:t>
            </a:r>
          </a:p>
          <a:p>
            <a:endParaRPr lang="en-AU" sz="2000" dirty="0">
              <a:solidFill>
                <a:schemeClr val="bg1"/>
              </a:solidFill>
              <a:latin typeface="Etna" pitchFamily="2" charset="77"/>
            </a:endParaRPr>
          </a:p>
          <a:p>
            <a:r>
              <a:rPr lang="en-AU" sz="2000" dirty="0">
                <a:solidFill>
                  <a:schemeClr val="bg1"/>
                </a:solidFill>
                <a:latin typeface="Etna" pitchFamily="2" charset="77"/>
              </a:rPr>
              <a:t>We started Road Trip for Life Foundation to offer people in a wheelchair adapted transport to enable them to enjoy an adventurous vacation.</a:t>
            </a:r>
          </a:p>
        </p:txBody>
      </p:sp>
      <p:sp>
        <p:nvSpPr>
          <p:cNvPr id="3" name="Titel 1">
            <a:extLst>
              <a:ext uri="{FF2B5EF4-FFF2-40B4-BE49-F238E27FC236}">
                <a16:creationId xmlns:a16="http://schemas.microsoft.com/office/drawing/2014/main" id="{51BD7993-61DD-F283-0AC0-9AA1FD06E47C}"/>
              </a:ext>
            </a:extLst>
          </p:cNvPr>
          <p:cNvSpPr txBox="1">
            <a:spLocks/>
          </p:cNvSpPr>
          <p:nvPr/>
        </p:nvSpPr>
        <p:spPr>
          <a:xfrm>
            <a:off x="553915" y="289235"/>
            <a:ext cx="6140869" cy="1554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solidFill>
                  <a:srgbClr val="FFC000"/>
                </a:solidFill>
                <a:latin typeface="Etna" pitchFamily="2" charset="77"/>
              </a:rPr>
              <a:t>Fouders</a:t>
            </a:r>
            <a:r>
              <a:rPr lang="en-GB" dirty="0">
                <a:solidFill>
                  <a:srgbClr val="FFC000"/>
                </a:solidFill>
                <a:latin typeface="Etna" pitchFamily="2" charset="77"/>
              </a:rPr>
              <a:t> on a mission</a:t>
            </a:r>
          </a:p>
        </p:txBody>
      </p:sp>
    </p:spTree>
    <p:extLst>
      <p:ext uri="{BB962C8B-B14F-4D97-AF65-F5344CB8AC3E}">
        <p14:creationId xmlns:p14="http://schemas.microsoft.com/office/powerpoint/2010/main" val="3031675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6CCC2566-24AB-974D-B8E9-2ED3F432D0D7}"/>
              </a:ext>
            </a:extLst>
          </p:cNvPr>
          <p:cNvSpPr txBox="1"/>
          <p:nvPr/>
        </p:nvSpPr>
        <p:spPr>
          <a:xfrm>
            <a:off x="412567" y="165726"/>
            <a:ext cx="11456571" cy="1815882"/>
          </a:xfrm>
          <a:prstGeom prst="rect">
            <a:avLst/>
          </a:prstGeom>
          <a:noFill/>
        </p:spPr>
        <p:txBody>
          <a:bodyPr wrap="square">
            <a:spAutoFit/>
          </a:bodyPr>
          <a:lstStyle/>
          <a:p>
            <a:pPr algn="ctr"/>
            <a:r>
              <a:rPr lang="nl-NL" sz="6000" b="0" i="0" u="none" strike="noStrike" dirty="0">
                <a:solidFill>
                  <a:srgbClr val="FFC000"/>
                </a:solidFill>
                <a:effectLst/>
                <a:latin typeface="Etna" pitchFamily="2" charset="77"/>
              </a:rPr>
              <a:t>Board members foundation</a:t>
            </a:r>
          </a:p>
          <a:p>
            <a:pPr algn="ctr"/>
            <a:endParaRPr lang="nl-NL" sz="2800" b="0" i="0" u="none" strike="noStrike" dirty="0">
              <a:solidFill>
                <a:srgbClr val="FFC000"/>
              </a:solidFill>
              <a:effectLst/>
              <a:latin typeface="Etna" pitchFamily="2" charset="77"/>
            </a:endParaRPr>
          </a:p>
          <a:p>
            <a:r>
              <a:rPr lang="nl-NL" sz="2400" b="0" i="0" dirty="0">
                <a:solidFill>
                  <a:srgbClr val="FFC000"/>
                </a:solidFill>
                <a:effectLst/>
                <a:latin typeface="Bebas" panose="020B0606020202050201" pitchFamily="34" charset="0"/>
              </a:rPr>
              <a:t>Road Trip </a:t>
            </a:r>
            <a:r>
              <a:rPr lang="nl-NL" sz="2400" b="0" i="0" dirty="0" err="1">
                <a:solidFill>
                  <a:srgbClr val="FFC000"/>
                </a:solidFill>
                <a:effectLst/>
                <a:latin typeface="Bebas" panose="020B0606020202050201" pitchFamily="34" charset="0"/>
              </a:rPr>
              <a:t>for</a:t>
            </a:r>
            <a:r>
              <a:rPr lang="nl-NL" sz="2400" b="0" i="0" dirty="0">
                <a:solidFill>
                  <a:srgbClr val="FFC000"/>
                </a:solidFill>
                <a:effectLst/>
                <a:latin typeface="Bebas" panose="020B0606020202050201" pitchFamily="34" charset="0"/>
              </a:rPr>
              <a:t> Life Foundation is led </a:t>
            </a:r>
            <a:r>
              <a:rPr lang="nl-NL" sz="2400" b="0" i="0" dirty="0" err="1">
                <a:solidFill>
                  <a:srgbClr val="FFC000"/>
                </a:solidFill>
                <a:effectLst/>
                <a:latin typeface="Bebas" panose="020B0606020202050201" pitchFamily="34" charset="0"/>
              </a:rPr>
              <a:t>by</a:t>
            </a:r>
            <a:r>
              <a:rPr lang="nl-NL" sz="2400" b="0" i="0" dirty="0">
                <a:solidFill>
                  <a:srgbClr val="FFC000"/>
                </a:solidFill>
                <a:effectLst/>
                <a:latin typeface="Bebas" panose="020B0606020202050201" pitchFamily="34" charset="0"/>
              </a:rPr>
              <a:t> </a:t>
            </a:r>
            <a:r>
              <a:rPr lang="nl-NL" sz="2400" b="0" i="0" dirty="0" err="1">
                <a:solidFill>
                  <a:srgbClr val="FFC000"/>
                </a:solidFill>
                <a:effectLst/>
                <a:latin typeface="Bebas" panose="020B0606020202050201" pitchFamily="34" charset="0"/>
              </a:rPr>
              <a:t>three</a:t>
            </a:r>
            <a:r>
              <a:rPr lang="nl-NL" sz="2400" b="0" i="0" dirty="0">
                <a:solidFill>
                  <a:srgbClr val="FFC000"/>
                </a:solidFill>
                <a:effectLst/>
                <a:latin typeface="Bebas" panose="020B0606020202050201" pitchFamily="34" charset="0"/>
              </a:rPr>
              <a:t> board members</a:t>
            </a:r>
            <a:r>
              <a:rPr lang="nl-NL" sz="2400" dirty="0">
                <a:solidFill>
                  <a:srgbClr val="FFC000"/>
                </a:solidFill>
                <a:latin typeface="Bebas" panose="020B0606020202050201" pitchFamily="34" charset="0"/>
              </a:rPr>
              <a:t>. </a:t>
            </a:r>
            <a:r>
              <a:rPr lang="nl-NL" sz="2400" b="0" i="0" dirty="0" err="1">
                <a:solidFill>
                  <a:srgbClr val="FFC000"/>
                </a:solidFill>
                <a:effectLst/>
                <a:latin typeface="Bebas" panose="020B0606020202050201" pitchFamily="34" charset="0"/>
              </a:rPr>
              <a:t>They</a:t>
            </a:r>
            <a:r>
              <a:rPr lang="nl-NL" sz="2400" b="0" i="0" dirty="0">
                <a:solidFill>
                  <a:srgbClr val="FFC000"/>
                </a:solidFill>
                <a:effectLst/>
                <a:latin typeface="Bebas" panose="020B0606020202050201" pitchFamily="34" charset="0"/>
              </a:rPr>
              <a:t> </a:t>
            </a:r>
            <a:r>
              <a:rPr lang="nl-NL" sz="2400" b="0" i="0" dirty="0" err="1">
                <a:solidFill>
                  <a:srgbClr val="FFC000"/>
                </a:solidFill>
                <a:effectLst/>
                <a:latin typeface="Bebas" panose="020B0606020202050201" pitchFamily="34" charset="0"/>
              </a:rPr>
              <a:t>perform</a:t>
            </a:r>
            <a:r>
              <a:rPr lang="nl-NL" sz="2400" b="0" i="0" dirty="0">
                <a:solidFill>
                  <a:srgbClr val="FFC000"/>
                </a:solidFill>
                <a:effectLst/>
                <a:latin typeface="Bebas" panose="020B0606020202050201" pitchFamily="34" charset="0"/>
              </a:rPr>
              <a:t> </a:t>
            </a:r>
            <a:r>
              <a:rPr lang="nl-NL" sz="2400" b="0" i="0" dirty="0" err="1">
                <a:solidFill>
                  <a:srgbClr val="FFC000"/>
                </a:solidFill>
                <a:effectLst/>
                <a:latin typeface="Bebas" panose="020B0606020202050201" pitchFamily="34" charset="0"/>
              </a:rPr>
              <a:t>their</a:t>
            </a:r>
            <a:r>
              <a:rPr lang="nl-NL" sz="2400" b="0" i="0" dirty="0">
                <a:solidFill>
                  <a:srgbClr val="FFC000"/>
                </a:solidFill>
                <a:effectLst/>
                <a:latin typeface="Bebas" panose="020B0606020202050201" pitchFamily="34" charset="0"/>
              </a:rPr>
              <a:t> </a:t>
            </a:r>
            <a:r>
              <a:rPr lang="nl-NL" sz="2400" b="0" i="0" dirty="0" err="1">
                <a:solidFill>
                  <a:srgbClr val="FFC000"/>
                </a:solidFill>
                <a:effectLst/>
                <a:latin typeface="Bebas" panose="020B0606020202050201" pitchFamily="34" charset="0"/>
              </a:rPr>
              <a:t>work</a:t>
            </a:r>
            <a:r>
              <a:rPr lang="nl-NL" sz="2400" b="0" i="0" dirty="0">
                <a:solidFill>
                  <a:srgbClr val="FFC000"/>
                </a:solidFill>
                <a:effectLst/>
                <a:latin typeface="Bebas" panose="020B0606020202050201" pitchFamily="34" charset="0"/>
              </a:rPr>
              <a:t> </a:t>
            </a:r>
            <a:r>
              <a:rPr lang="nl-NL" sz="2400" b="0" i="0" dirty="0" err="1">
                <a:solidFill>
                  <a:srgbClr val="FFC000"/>
                </a:solidFill>
                <a:effectLst/>
                <a:latin typeface="Bebas" panose="020B0606020202050201" pitchFamily="34" charset="0"/>
              </a:rPr>
              <a:t>unpaid</a:t>
            </a:r>
            <a:r>
              <a:rPr lang="nl-NL" sz="2400" b="0" i="0" dirty="0">
                <a:solidFill>
                  <a:srgbClr val="FFC000"/>
                </a:solidFill>
                <a:effectLst/>
                <a:latin typeface="Bebas" panose="020B0606020202050201" pitchFamily="34" charset="0"/>
              </a:rPr>
              <a:t>. </a:t>
            </a:r>
            <a:endParaRPr lang="en-GB" sz="6000" kern="1200" noProof="0" dirty="0">
              <a:solidFill>
                <a:srgbClr val="FFC000"/>
              </a:solidFill>
              <a:effectLst/>
              <a:latin typeface="Bebas" panose="020B0606020202050201" pitchFamily="34" charset="0"/>
            </a:endParaRPr>
          </a:p>
        </p:txBody>
      </p:sp>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256619"/>
          </a:xfrm>
          <a:prstGeom prst="rect">
            <a:avLst/>
          </a:prstGeom>
          <a:solidFill>
            <a:srgbClr val="445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03384" y="5274100"/>
            <a:ext cx="7854462" cy="873237"/>
          </a:xfrm>
        </p:spPr>
        <p:txBody>
          <a:bodyPr>
            <a:normAutofit fontScale="90000"/>
          </a:bodyPr>
          <a:lstStyle/>
          <a:p>
            <a:pPr algn="l"/>
            <a:r>
              <a:rPr lang="en-GB" dirty="0">
                <a:solidFill>
                  <a:srgbClr val="FFC000"/>
                </a:solidFill>
                <a:latin typeface="Etna" pitchFamily="2" charset="77"/>
              </a:rPr>
              <a:t>Working together</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45502" y="6235968"/>
            <a:ext cx="7854461" cy="689419"/>
          </a:xfrm>
        </p:spPr>
        <p:txBody>
          <a:bodyPr/>
          <a:lstStyle/>
          <a:p>
            <a:pPr algn="l"/>
            <a:r>
              <a:rPr lang="en-GB" dirty="0">
                <a:solidFill>
                  <a:schemeClr val="bg1"/>
                </a:solidFill>
                <a:latin typeface="Etna" pitchFamily="2" charset="77"/>
              </a:rPr>
              <a:t>Making accessible adventures possible for all.</a:t>
            </a:r>
          </a:p>
        </p:txBody>
      </p:sp>
      <p:sp>
        <p:nvSpPr>
          <p:cNvPr id="4" name="Rectangle 1">
            <a:extLst>
              <a:ext uri="{FF2B5EF4-FFF2-40B4-BE49-F238E27FC236}">
                <a16:creationId xmlns:a16="http://schemas.microsoft.com/office/drawing/2014/main" id="{8FA624A2-CB25-9FD2-F41F-3855FD3C546D}"/>
              </a:ext>
            </a:extLst>
          </p:cNvPr>
          <p:cNvSpPr>
            <a:spLocks noChangeArrowheads="1"/>
          </p:cNvSpPr>
          <p:nvPr/>
        </p:nvSpPr>
        <p:spPr bwMode="auto">
          <a:xfrm>
            <a:off x="0" y="-483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3600" b="0" i="0" u="none" strike="noStrike" cap="none" normalizeH="0" baseline="0" dirty="0">
              <a:ln>
                <a:noFill/>
              </a:ln>
              <a:solidFill>
                <a:srgbClr val="353535"/>
              </a:solidFill>
              <a:effectLst/>
              <a:latin typeface="Crimson Text"/>
            </a:endParaRPr>
          </a:p>
        </p:txBody>
      </p:sp>
      <p:pic>
        <p:nvPicPr>
          <p:cNvPr id="5122" name="Picture 2" descr="Jochem Kin">
            <a:hlinkClick r:id="rId3" tooltip="Jochem Kin"/>
            <a:extLst>
              <a:ext uri="{FF2B5EF4-FFF2-40B4-BE49-F238E27FC236}">
                <a16:creationId xmlns:a16="http://schemas.microsoft.com/office/drawing/2014/main" id="{7586D63C-7F93-3EC6-FC4D-77B6B19C1F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9740" y="2379678"/>
            <a:ext cx="2299530" cy="229953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Michiel Kin">
            <a:hlinkClick r:id="rId5" tooltip="Michiel Kin"/>
            <a:extLst>
              <a:ext uri="{FF2B5EF4-FFF2-40B4-BE49-F238E27FC236}">
                <a16:creationId xmlns:a16="http://schemas.microsoft.com/office/drawing/2014/main" id="{D0FDE7A8-623B-49D3-2E2C-11014DBCB16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35720" y="2379679"/>
            <a:ext cx="2299530" cy="22995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rs van Marrelo">
            <a:hlinkClick r:id="rId7" tooltip="Lars van Marrelo"/>
            <a:extLst>
              <a:ext uri="{FF2B5EF4-FFF2-40B4-BE49-F238E27FC236}">
                <a16:creationId xmlns:a16="http://schemas.microsoft.com/office/drawing/2014/main" id="{5B36F99A-D66B-2148-9950-E54586DBA3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04772" y="2379679"/>
            <a:ext cx="2299530" cy="22995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9">
            <a:extLst>
              <a:ext uri="{FF2B5EF4-FFF2-40B4-BE49-F238E27FC236}">
                <a16:creationId xmlns:a16="http://schemas.microsoft.com/office/drawing/2014/main" id="{E959EC26-ACB4-62AF-F512-4B917B764243}"/>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7" name="Picture 2">
            <a:extLst>
              <a:ext uri="{FF2B5EF4-FFF2-40B4-BE49-F238E27FC236}">
                <a16:creationId xmlns:a16="http://schemas.microsoft.com/office/drawing/2014/main" id="{BB2BE623-D969-C332-9287-96F7F988F88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A35F3501-D398-C0FD-F443-ED994F11D02D}"/>
              </a:ext>
            </a:extLst>
          </p:cNvPr>
          <p:cNvSpPr txBox="1"/>
          <p:nvPr/>
        </p:nvSpPr>
        <p:spPr>
          <a:xfrm>
            <a:off x="1949740" y="4767839"/>
            <a:ext cx="2299530" cy="369332"/>
          </a:xfrm>
          <a:prstGeom prst="rect">
            <a:avLst/>
          </a:prstGeom>
          <a:noFill/>
        </p:spPr>
        <p:txBody>
          <a:bodyPr wrap="square">
            <a:spAutoFit/>
          </a:bodyPr>
          <a:lstStyle/>
          <a:p>
            <a:pPr algn="ctr"/>
            <a:r>
              <a:rPr lang="nl-NL" sz="1800" b="0" i="0" dirty="0">
                <a:solidFill>
                  <a:srgbClr val="FFC000"/>
                </a:solidFill>
                <a:effectLst/>
                <a:latin typeface="Bebas" panose="020B0606020202050201" pitchFamily="34" charset="0"/>
              </a:rPr>
              <a:t>Jochem Kin</a:t>
            </a:r>
            <a:endParaRPr lang="nl-NL" dirty="0"/>
          </a:p>
        </p:txBody>
      </p:sp>
      <p:sp>
        <p:nvSpPr>
          <p:cNvPr id="10" name="Tekstvak 9">
            <a:extLst>
              <a:ext uri="{FF2B5EF4-FFF2-40B4-BE49-F238E27FC236}">
                <a16:creationId xmlns:a16="http://schemas.microsoft.com/office/drawing/2014/main" id="{262E2DB8-4D32-B5B4-3348-866659A02872}"/>
              </a:ext>
            </a:extLst>
          </p:cNvPr>
          <p:cNvSpPr txBox="1"/>
          <p:nvPr/>
        </p:nvSpPr>
        <p:spPr>
          <a:xfrm>
            <a:off x="4935720" y="4767839"/>
            <a:ext cx="2299530" cy="369332"/>
          </a:xfrm>
          <a:prstGeom prst="rect">
            <a:avLst/>
          </a:prstGeom>
          <a:noFill/>
        </p:spPr>
        <p:txBody>
          <a:bodyPr wrap="square">
            <a:spAutoFit/>
          </a:bodyPr>
          <a:lstStyle/>
          <a:p>
            <a:pPr algn="ctr"/>
            <a:r>
              <a:rPr lang="nl-NL" sz="1800" b="0" i="0" dirty="0">
                <a:solidFill>
                  <a:srgbClr val="FFC000"/>
                </a:solidFill>
                <a:effectLst/>
                <a:latin typeface="Bebas" panose="020B0606020202050201" pitchFamily="34" charset="0"/>
              </a:rPr>
              <a:t>MICHIEL Kin</a:t>
            </a:r>
            <a:endParaRPr lang="nl-NL" dirty="0"/>
          </a:p>
        </p:txBody>
      </p:sp>
      <p:sp>
        <p:nvSpPr>
          <p:cNvPr id="11" name="Tekstvak 10">
            <a:extLst>
              <a:ext uri="{FF2B5EF4-FFF2-40B4-BE49-F238E27FC236}">
                <a16:creationId xmlns:a16="http://schemas.microsoft.com/office/drawing/2014/main" id="{55AF9D49-9986-DDFC-7F49-F2B300130A9A}"/>
              </a:ext>
            </a:extLst>
          </p:cNvPr>
          <p:cNvSpPr txBox="1"/>
          <p:nvPr/>
        </p:nvSpPr>
        <p:spPr>
          <a:xfrm>
            <a:off x="8004773" y="4745181"/>
            <a:ext cx="2299530" cy="369332"/>
          </a:xfrm>
          <a:prstGeom prst="rect">
            <a:avLst/>
          </a:prstGeom>
          <a:noFill/>
        </p:spPr>
        <p:txBody>
          <a:bodyPr wrap="square">
            <a:spAutoFit/>
          </a:bodyPr>
          <a:lstStyle/>
          <a:p>
            <a:pPr algn="ctr"/>
            <a:r>
              <a:rPr lang="nl-NL" sz="1800" b="0" i="0" dirty="0">
                <a:solidFill>
                  <a:srgbClr val="FFC000"/>
                </a:solidFill>
                <a:effectLst/>
                <a:latin typeface="Bebas" panose="020B0606020202050201" pitchFamily="34" charset="0"/>
              </a:rPr>
              <a:t>LARS VAN MARRELO</a:t>
            </a:r>
            <a:endParaRPr lang="nl-NL" dirty="0"/>
          </a:p>
        </p:txBody>
      </p:sp>
    </p:spTree>
    <p:extLst>
      <p:ext uri="{BB962C8B-B14F-4D97-AF65-F5344CB8AC3E}">
        <p14:creationId xmlns:p14="http://schemas.microsoft.com/office/powerpoint/2010/main" val="3515869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2F6C0DA3-393B-884D-81A8-F0FB2DC8AFC7}"/>
              </a:ext>
            </a:extLst>
          </p:cNvPr>
          <p:cNvSpPr txBox="1"/>
          <p:nvPr/>
        </p:nvSpPr>
        <p:spPr>
          <a:xfrm>
            <a:off x="2859024" y="1933539"/>
            <a:ext cx="6473951" cy="1015663"/>
          </a:xfrm>
          <a:prstGeom prst="rect">
            <a:avLst/>
          </a:prstGeom>
          <a:noFill/>
        </p:spPr>
        <p:txBody>
          <a:bodyPr wrap="square" rtlCol="0">
            <a:spAutoFit/>
          </a:bodyPr>
          <a:lstStyle/>
          <a:p>
            <a:pPr algn="ctr"/>
            <a:r>
              <a:rPr lang="en-GB" sz="6000" dirty="0">
                <a:solidFill>
                  <a:srgbClr val="FFC000"/>
                </a:solidFill>
                <a:latin typeface="Etna" pitchFamily="2" charset="77"/>
              </a:rPr>
              <a:t>Join our mission!</a:t>
            </a:r>
          </a:p>
        </p:txBody>
      </p:sp>
      <p:sp>
        <p:nvSpPr>
          <p:cNvPr id="14" name="Tekstvak 13">
            <a:extLst>
              <a:ext uri="{FF2B5EF4-FFF2-40B4-BE49-F238E27FC236}">
                <a16:creationId xmlns:a16="http://schemas.microsoft.com/office/drawing/2014/main" id="{41E40B45-8760-AA4D-94D2-6F38A7F83B87}"/>
              </a:ext>
            </a:extLst>
          </p:cNvPr>
          <p:cNvSpPr txBox="1"/>
          <p:nvPr/>
        </p:nvSpPr>
        <p:spPr>
          <a:xfrm>
            <a:off x="2859024" y="3749551"/>
            <a:ext cx="6473951" cy="1323439"/>
          </a:xfrm>
          <a:prstGeom prst="rect">
            <a:avLst/>
          </a:prstGeom>
          <a:noFill/>
        </p:spPr>
        <p:txBody>
          <a:bodyPr wrap="square" rtlCol="0">
            <a:spAutoFit/>
          </a:bodyPr>
          <a:lstStyle/>
          <a:p>
            <a:pPr algn="ctr"/>
            <a:r>
              <a:rPr lang="en-GB" sz="4000" dirty="0">
                <a:solidFill>
                  <a:schemeClr val="bg1"/>
                </a:solidFill>
                <a:latin typeface="Bebas" panose="020B0606020202050201" pitchFamily="34" charset="0"/>
              </a:rPr>
              <a:t>Not just in Holland, </a:t>
            </a:r>
          </a:p>
          <a:p>
            <a:pPr algn="ctr"/>
            <a:r>
              <a:rPr lang="en-GB" sz="4000" dirty="0">
                <a:solidFill>
                  <a:schemeClr val="bg1"/>
                </a:solidFill>
                <a:latin typeface="Bebas" panose="020B0606020202050201" pitchFamily="34" charset="0"/>
              </a:rPr>
              <a:t>but across the world. </a:t>
            </a:r>
          </a:p>
        </p:txBody>
      </p:sp>
      <p:pic>
        <p:nvPicPr>
          <p:cNvPr id="2" name="Picture 2">
            <a:extLst>
              <a:ext uri="{FF2B5EF4-FFF2-40B4-BE49-F238E27FC236}">
                <a16:creationId xmlns:a16="http://schemas.microsoft.com/office/drawing/2014/main" id="{79D304C9-B6F8-CA7E-1792-72D8B01ED4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1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827464-0828-FB73-60F7-76F89C0B0E77}"/>
              </a:ext>
            </a:extLst>
          </p:cNvPr>
          <p:cNvSpPr txBox="1">
            <a:spLocks/>
          </p:cNvSpPr>
          <p:nvPr/>
        </p:nvSpPr>
        <p:spPr>
          <a:xfrm>
            <a:off x="1758461" y="426430"/>
            <a:ext cx="8628185" cy="7017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err="1">
                <a:solidFill>
                  <a:srgbClr val="FFC000"/>
                </a:solidFill>
                <a:latin typeface="Etna" pitchFamily="2" charset="77"/>
              </a:rPr>
              <a:t>Freedom</a:t>
            </a:r>
            <a:r>
              <a:rPr lang="nl-NL" dirty="0">
                <a:solidFill>
                  <a:srgbClr val="FFC000"/>
                </a:solidFill>
                <a:latin typeface="Etna" pitchFamily="2" charset="77"/>
              </a:rPr>
              <a:t> of </a:t>
            </a:r>
            <a:r>
              <a:rPr lang="nl-NL" dirty="0" err="1">
                <a:solidFill>
                  <a:srgbClr val="FFC000"/>
                </a:solidFill>
                <a:latin typeface="Etna" pitchFamily="2" charset="77"/>
              </a:rPr>
              <a:t>movement</a:t>
            </a:r>
            <a:endParaRPr lang="nl-NL" dirty="0">
              <a:solidFill>
                <a:srgbClr val="FFC000"/>
              </a:solidFill>
              <a:latin typeface="Etna" pitchFamily="2" charset="77"/>
            </a:endParaRPr>
          </a:p>
        </p:txBody>
      </p:sp>
      <p:pic>
        <p:nvPicPr>
          <p:cNvPr id="2" name="Picture 2">
            <a:extLst>
              <a:ext uri="{FF2B5EF4-FFF2-40B4-BE49-F238E27FC236}">
                <a16:creationId xmlns:a16="http://schemas.microsoft.com/office/drawing/2014/main" id="{F0284B37-9D2F-1E90-A58A-9C6E67717C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641565" y="5594436"/>
            <a:ext cx="1263564" cy="1263564"/>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FE04A4F0-1423-649B-40F0-D89780A7935C}"/>
              </a:ext>
            </a:extLst>
          </p:cNvPr>
          <p:cNvSpPr txBox="1">
            <a:spLocks/>
          </p:cNvSpPr>
          <p:nvPr/>
        </p:nvSpPr>
        <p:spPr>
          <a:xfrm>
            <a:off x="553914" y="1432009"/>
            <a:ext cx="11351215" cy="50177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FFC000"/>
                </a:solidFill>
                <a:latin typeface="Etna" pitchFamily="2" charset="77"/>
              </a:rPr>
              <a:t>Mission</a:t>
            </a:r>
            <a:endParaRPr lang="en-GB" sz="2000" dirty="0">
              <a:solidFill>
                <a:schemeClr val="bg1"/>
              </a:solidFill>
              <a:latin typeface="Etna" pitchFamily="2" charset="77"/>
            </a:endParaRPr>
          </a:p>
          <a:p>
            <a:r>
              <a:rPr lang="en-GB" sz="2000" dirty="0">
                <a:solidFill>
                  <a:schemeClr val="bg1"/>
                </a:solidFill>
                <a:latin typeface="Etna" pitchFamily="2" charset="77"/>
              </a:rPr>
              <a:t>The foundation </a:t>
            </a:r>
            <a:r>
              <a:rPr lang="en-GB" sz="2000" b="1" i="0" u="none" strike="noStrike" dirty="0">
                <a:solidFill>
                  <a:schemeClr val="bg1"/>
                </a:solidFill>
                <a:effectLst/>
                <a:latin typeface="Etna" pitchFamily="2" charset="77"/>
              </a:rPr>
              <a:t>develops wheelchair accessible camper</a:t>
            </a:r>
            <a:r>
              <a:rPr lang="en-GB" sz="2000" b="0" i="0" u="none" strike="noStrike" dirty="0">
                <a:solidFill>
                  <a:schemeClr val="bg1"/>
                </a:solidFill>
                <a:effectLst/>
                <a:latin typeface="Etna" pitchFamily="2" charset="77"/>
              </a:rPr>
              <a:t>vans with various care aids to facilitate the provision of care. The development of the camper is integrally documented, and all relevant information will be shared via our website. Thus, anyone who wants to build a wheelchair accessible campervan can make use of this information.</a:t>
            </a:r>
          </a:p>
          <a:p>
            <a:br>
              <a:rPr lang="en-GB" sz="2000" b="0" i="0" u="none" strike="noStrike" dirty="0">
                <a:solidFill>
                  <a:schemeClr val="bg1"/>
                </a:solidFill>
                <a:effectLst/>
                <a:latin typeface="Etna" pitchFamily="2" charset="77"/>
              </a:rPr>
            </a:br>
            <a:r>
              <a:rPr lang="en-GB" sz="2000" b="0" i="0" u="none" strike="noStrike" dirty="0">
                <a:solidFill>
                  <a:schemeClr val="bg1"/>
                </a:solidFill>
                <a:effectLst/>
                <a:latin typeface="Etna" pitchFamily="2" charset="77"/>
              </a:rPr>
              <a:t>The foundation </a:t>
            </a:r>
            <a:r>
              <a:rPr lang="en-GB" sz="2000" b="1" i="0" u="none" strike="noStrike" dirty="0">
                <a:solidFill>
                  <a:schemeClr val="bg1"/>
                </a:solidFill>
                <a:effectLst/>
                <a:latin typeface="Etna" pitchFamily="2" charset="77"/>
              </a:rPr>
              <a:t>rents out the camper van for a low market fee</a:t>
            </a:r>
            <a:r>
              <a:rPr lang="en-GB" sz="2000" b="0" i="0" u="none" strike="noStrike" dirty="0">
                <a:solidFill>
                  <a:schemeClr val="bg1"/>
                </a:solidFill>
                <a:effectLst/>
                <a:latin typeface="Etna" pitchFamily="2" charset="77"/>
              </a:rPr>
              <a:t>. The foundation raises donations which are used for lowering the rental price, development and maintenance of the campers. </a:t>
            </a:r>
          </a:p>
          <a:p>
            <a:endParaRPr lang="en-GB" sz="2000" b="0" i="0" u="none" strike="noStrike" dirty="0">
              <a:solidFill>
                <a:schemeClr val="bg1"/>
              </a:solidFill>
              <a:effectLst/>
              <a:latin typeface="Etna" pitchFamily="2" charset="77"/>
            </a:endParaRPr>
          </a:p>
          <a:p>
            <a:r>
              <a:rPr lang="en-GB" sz="2000" b="0" i="0" u="none" strike="noStrike" dirty="0">
                <a:solidFill>
                  <a:srgbClr val="FFC000"/>
                </a:solidFill>
                <a:effectLst/>
                <a:latin typeface="Etna" pitchFamily="2" charset="77"/>
              </a:rPr>
              <a:t>Vision</a:t>
            </a:r>
            <a:endParaRPr lang="en-GB" sz="2000" b="0" i="0" u="none" strike="noStrike" dirty="0">
              <a:solidFill>
                <a:schemeClr val="bg1"/>
              </a:solidFill>
              <a:effectLst/>
              <a:latin typeface="Etna" pitchFamily="2" charset="77"/>
            </a:endParaRPr>
          </a:p>
          <a:p>
            <a:r>
              <a:rPr lang="en-GB" sz="2000" b="0" i="0" u="none" strike="noStrike" dirty="0">
                <a:solidFill>
                  <a:schemeClr val="bg1"/>
                </a:solidFill>
                <a:effectLst/>
                <a:latin typeface="Etna" pitchFamily="2" charset="77"/>
              </a:rPr>
              <a:t>We believe that freedom of movement is essential for mental health. People traveling with a wheelchair often need to bring various care aids, a lot of hassle... For example, a lift is needed for making the transfer from wheelchair to toilet and bed. </a:t>
            </a:r>
          </a:p>
          <a:p>
            <a:br>
              <a:rPr lang="en-GB" sz="2000" b="0" i="0" u="none" strike="noStrike" dirty="0">
                <a:solidFill>
                  <a:schemeClr val="bg1"/>
                </a:solidFill>
                <a:effectLst/>
                <a:latin typeface="Etna" pitchFamily="2" charset="77"/>
              </a:rPr>
            </a:br>
            <a:r>
              <a:rPr lang="en-GB" sz="2000" b="0" i="0" u="none" strike="noStrike" dirty="0">
                <a:solidFill>
                  <a:schemeClr val="bg1"/>
                </a:solidFill>
                <a:effectLst/>
                <a:latin typeface="Etna" pitchFamily="2" charset="77"/>
              </a:rPr>
              <a:t>By facilitating a campervan with the essential care aids on board we provide freedom of movement.</a:t>
            </a:r>
          </a:p>
        </p:txBody>
      </p:sp>
    </p:spTree>
    <p:extLst>
      <p:ext uri="{BB962C8B-B14F-4D97-AF65-F5344CB8AC3E}">
        <p14:creationId xmlns:p14="http://schemas.microsoft.com/office/powerpoint/2010/main" val="311194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6CC8F-BBF2-B1C7-2C86-5C36162C52CA}"/>
              </a:ext>
            </a:extLst>
          </p:cNvPr>
          <p:cNvSpPr>
            <a:spLocks noGrp="1"/>
          </p:cNvSpPr>
          <p:nvPr>
            <p:ph type="title"/>
          </p:nvPr>
        </p:nvSpPr>
        <p:spPr/>
        <p:txBody>
          <a:bodyPr/>
          <a:lstStyle/>
          <a:p>
            <a:endParaRPr lang="nl-NL"/>
          </a:p>
        </p:txBody>
      </p:sp>
      <p:pic>
        <p:nvPicPr>
          <p:cNvPr id="5" name="Tijdelijke aanduiding voor inhoud 4" descr="Afbeelding met buitenshuis, Landvoertuig, voertuig, hemel&#10;&#10;Automatisch gegenereerde beschrijving">
            <a:extLst>
              <a:ext uri="{FF2B5EF4-FFF2-40B4-BE49-F238E27FC236}">
                <a16:creationId xmlns:a16="http://schemas.microsoft.com/office/drawing/2014/main" id="{41F9D12B-FDB6-5D6A-9A56-21DFB9005E2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73065" y="365125"/>
            <a:ext cx="4656535" cy="6208715"/>
          </a:xfrm>
        </p:spPr>
      </p:pic>
      <p:sp>
        <p:nvSpPr>
          <p:cNvPr id="3" name="Titel 1">
            <a:extLst>
              <a:ext uri="{FF2B5EF4-FFF2-40B4-BE49-F238E27FC236}">
                <a16:creationId xmlns:a16="http://schemas.microsoft.com/office/drawing/2014/main" id="{AEE34992-7E16-BE49-DBE2-C4862D288C05}"/>
              </a:ext>
            </a:extLst>
          </p:cNvPr>
          <p:cNvSpPr txBox="1">
            <a:spLocks/>
          </p:cNvSpPr>
          <p:nvPr/>
        </p:nvSpPr>
        <p:spPr>
          <a:xfrm>
            <a:off x="309964" y="5372100"/>
            <a:ext cx="2951629" cy="107768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FFC000"/>
                </a:solidFill>
                <a:latin typeface="Etna" pitchFamily="2" charset="77"/>
              </a:rPr>
              <a:t>Adventurer </a:t>
            </a:r>
            <a:r>
              <a:rPr lang="en-GB" sz="2000" dirty="0" err="1">
                <a:solidFill>
                  <a:srgbClr val="FFC000"/>
                </a:solidFill>
                <a:latin typeface="Etna" pitchFamily="2" charset="77"/>
              </a:rPr>
              <a:t>Asmae</a:t>
            </a:r>
            <a:endParaRPr lang="en-GB" sz="2000" dirty="0">
              <a:solidFill>
                <a:schemeClr val="bg1"/>
              </a:solidFill>
              <a:latin typeface="Etna" pitchFamily="2" charset="77"/>
            </a:endParaRPr>
          </a:p>
          <a:p>
            <a:r>
              <a:rPr lang="en-GB" sz="2000" b="0" i="0" u="none" strike="noStrike" dirty="0">
                <a:solidFill>
                  <a:schemeClr val="bg1"/>
                </a:solidFill>
                <a:effectLst/>
                <a:latin typeface="Etna" pitchFamily="2" charset="77"/>
              </a:rPr>
              <a:t>Visited Swi</a:t>
            </a:r>
            <a:r>
              <a:rPr lang="en-GB" sz="2000" dirty="0">
                <a:solidFill>
                  <a:schemeClr val="bg1"/>
                </a:solidFill>
                <a:latin typeface="Etna" pitchFamily="2" charset="77"/>
              </a:rPr>
              <a:t>tzerland summer 2023</a:t>
            </a:r>
            <a:endParaRPr lang="en-GB" sz="2000" b="0" i="0" u="none" strike="noStrike" dirty="0">
              <a:solidFill>
                <a:schemeClr val="bg1"/>
              </a:solidFill>
              <a:effectLst/>
              <a:latin typeface="Etna" pitchFamily="2" charset="77"/>
            </a:endParaRPr>
          </a:p>
        </p:txBody>
      </p:sp>
      <p:pic>
        <p:nvPicPr>
          <p:cNvPr id="4" name="Picture 2">
            <a:extLst>
              <a:ext uri="{FF2B5EF4-FFF2-40B4-BE49-F238E27FC236}">
                <a16:creationId xmlns:a16="http://schemas.microsoft.com/office/drawing/2014/main" id="{77E5A3E8-A9AF-ADD8-86F9-BD470720DC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38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F827464-0828-FB73-60F7-76F89C0B0E77}"/>
              </a:ext>
            </a:extLst>
          </p:cNvPr>
          <p:cNvSpPr txBox="1">
            <a:spLocks/>
          </p:cNvSpPr>
          <p:nvPr/>
        </p:nvSpPr>
        <p:spPr>
          <a:xfrm>
            <a:off x="1114091" y="2376431"/>
            <a:ext cx="9890793" cy="1554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dirty="0">
                <a:solidFill>
                  <a:srgbClr val="FFC000"/>
                </a:solidFill>
                <a:latin typeface="Etna"/>
              </a:rPr>
              <a:t>The market potential</a:t>
            </a:r>
          </a:p>
        </p:txBody>
      </p:sp>
      <p:pic>
        <p:nvPicPr>
          <p:cNvPr id="3" name="Picture 2">
            <a:extLst>
              <a:ext uri="{FF2B5EF4-FFF2-40B4-BE49-F238E27FC236}">
                <a16:creationId xmlns:a16="http://schemas.microsoft.com/office/drawing/2014/main" id="{7EC9D35D-278F-AEAA-33A2-053A7EF544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79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453264"/>
          </a:xfrm>
          <a:prstGeom prst="rect">
            <a:avLst/>
          </a:prstGeom>
          <a:solidFill>
            <a:srgbClr val="44573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03382" y="5431417"/>
            <a:ext cx="7854463" cy="749664"/>
          </a:xfrm>
        </p:spPr>
        <p:txBody>
          <a:bodyPr vert="horz" lIns="91440" tIns="45720" rIns="91440" bIns="45720" rtlCol="0" anchor="b">
            <a:normAutofit fontScale="90000"/>
          </a:bodyPr>
          <a:lstStyle/>
          <a:p>
            <a:pPr algn="l"/>
            <a:r>
              <a:rPr lang="en-GB" dirty="0">
                <a:solidFill>
                  <a:srgbClr val="FFC000"/>
                </a:solidFill>
                <a:latin typeface="Etna" pitchFamily="2" charset="77"/>
              </a:rPr>
              <a:t>The Challenge</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51114" y="6314430"/>
            <a:ext cx="7592786" cy="812991"/>
          </a:xfrm>
        </p:spPr>
        <p:txBody>
          <a:bodyPr vert="horz" lIns="91440" tIns="45720" rIns="91440" bIns="45720" rtlCol="0">
            <a:normAutofit/>
          </a:bodyPr>
          <a:lstStyle/>
          <a:p>
            <a:pPr algn="l"/>
            <a:r>
              <a:rPr lang="en-GB" dirty="0">
                <a:solidFill>
                  <a:schemeClr val="bg1"/>
                </a:solidFill>
                <a:latin typeface="Bebas" panose="020B0606020202050201" pitchFamily="34" charset="0"/>
              </a:rPr>
              <a:t>Making accessible adventures possible for all.</a:t>
            </a:r>
          </a:p>
        </p:txBody>
      </p:sp>
      <p:sp>
        <p:nvSpPr>
          <p:cNvPr id="4" name="Tekstvak 3">
            <a:extLst>
              <a:ext uri="{FF2B5EF4-FFF2-40B4-BE49-F238E27FC236}">
                <a16:creationId xmlns:a16="http://schemas.microsoft.com/office/drawing/2014/main" id="{0DCD33A1-89BD-8A44-B956-B77EB33C0EF2}"/>
              </a:ext>
            </a:extLst>
          </p:cNvPr>
          <p:cNvSpPr txBox="1"/>
          <p:nvPr/>
        </p:nvSpPr>
        <p:spPr>
          <a:xfrm>
            <a:off x="5612340" y="1801113"/>
            <a:ext cx="3610501" cy="1375294"/>
          </a:xfrm>
          <a:prstGeom prst="rect">
            <a:avLst/>
          </a:prstGeom>
          <a:noFill/>
        </p:spPr>
        <p:txBody>
          <a:bodyPr wrap="square" rtlCol="0">
            <a:normAutofit/>
          </a:bodyPr>
          <a:lstStyle/>
          <a:p>
            <a:r>
              <a:rPr lang="en-GB" sz="8000" dirty="0">
                <a:solidFill>
                  <a:srgbClr val="FFC000"/>
                </a:solidFill>
                <a:latin typeface="Etna" pitchFamily="2" charset="77"/>
                <a:ea typeface="+mj-ea"/>
                <a:cs typeface="+mj-cs"/>
              </a:rPr>
              <a:t>250.000</a:t>
            </a:r>
          </a:p>
        </p:txBody>
      </p:sp>
      <p:sp>
        <p:nvSpPr>
          <p:cNvPr id="11" name="Tekstvak 10">
            <a:extLst>
              <a:ext uri="{FF2B5EF4-FFF2-40B4-BE49-F238E27FC236}">
                <a16:creationId xmlns:a16="http://schemas.microsoft.com/office/drawing/2014/main" id="{96453096-DC5B-E34F-96E0-E73B050FCB44}"/>
              </a:ext>
            </a:extLst>
          </p:cNvPr>
          <p:cNvSpPr txBox="1"/>
          <p:nvPr/>
        </p:nvSpPr>
        <p:spPr>
          <a:xfrm>
            <a:off x="5612340" y="523397"/>
            <a:ext cx="3950968" cy="1375294"/>
          </a:xfrm>
          <a:prstGeom prst="rect">
            <a:avLst/>
          </a:prstGeom>
          <a:noFill/>
          <a:effectLst/>
        </p:spPr>
        <p:txBody>
          <a:bodyPr wrap="square" rtlCol="0">
            <a:normAutofit/>
          </a:bodyPr>
          <a:lstStyle/>
          <a:p>
            <a:r>
              <a:rPr lang="en-GB" sz="7200" dirty="0">
                <a:solidFill>
                  <a:srgbClr val="FFC000"/>
                </a:solidFill>
                <a:latin typeface="Etna" pitchFamily="2" charset="77"/>
                <a:ea typeface="+mj-ea"/>
                <a:cs typeface="+mj-cs"/>
              </a:rPr>
              <a:t>17,4</a:t>
            </a:r>
            <a:r>
              <a:rPr lang="en-GB" sz="7200" b="1" dirty="0">
                <a:ln w="9525">
                  <a:solidFill>
                    <a:schemeClr val="bg1"/>
                  </a:solidFill>
                  <a:prstDash val="solid"/>
                </a:ln>
                <a:solidFill>
                  <a:srgbClr val="FFC000"/>
                </a:solidFill>
                <a:effectLst/>
                <a:latin typeface="Etna" pitchFamily="2" charset="77"/>
              </a:rPr>
              <a:t> </a:t>
            </a:r>
            <a:r>
              <a:rPr lang="en-GB" sz="7200" dirty="0" err="1">
                <a:solidFill>
                  <a:srgbClr val="FFC000"/>
                </a:solidFill>
                <a:latin typeface="Etna" pitchFamily="2" charset="77"/>
                <a:ea typeface="+mj-ea"/>
                <a:cs typeface="+mj-cs"/>
              </a:rPr>
              <a:t>mln</a:t>
            </a:r>
            <a:endParaRPr lang="en-GB" sz="7200" dirty="0">
              <a:solidFill>
                <a:srgbClr val="FFC000"/>
              </a:solidFill>
              <a:latin typeface="Etna" pitchFamily="2" charset="77"/>
              <a:ea typeface="+mj-ea"/>
              <a:cs typeface="+mj-cs"/>
            </a:endParaRPr>
          </a:p>
        </p:txBody>
      </p:sp>
      <p:sp>
        <p:nvSpPr>
          <p:cNvPr id="12" name="Tekstvak 11">
            <a:extLst>
              <a:ext uri="{FF2B5EF4-FFF2-40B4-BE49-F238E27FC236}">
                <a16:creationId xmlns:a16="http://schemas.microsoft.com/office/drawing/2014/main" id="{03B53F6A-9738-7E4F-8AE5-04E91A12C608}"/>
              </a:ext>
            </a:extLst>
          </p:cNvPr>
          <p:cNvSpPr txBox="1"/>
          <p:nvPr/>
        </p:nvSpPr>
        <p:spPr>
          <a:xfrm>
            <a:off x="1518554" y="3530157"/>
            <a:ext cx="10372117" cy="880303"/>
          </a:xfrm>
          <a:prstGeom prst="rect">
            <a:avLst/>
          </a:prstGeom>
          <a:noFill/>
          <a:ln>
            <a:noFill/>
          </a:ln>
        </p:spPr>
        <p:txBody>
          <a:bodyPr wrap="square" lIns="91440" tIns="45720" rIns="91440" bIns="45720" rtlCol="0" anchor="t">
            <a:noAutofit/>
          </a:bodyPr>
          <a:lstStyle/>
          <a:p>
            <a:r>
              <a:rPr lang="en-GB" sz="2800" dirty="0">
                <a:solidFill>
                  <a:schemeClr val="bg1"/>
                </a:solidFill>
                <a:latin typeface="Etna"/>
                <a:ea typeface="+mj-ea"/>
                <a:cs typeface="+mj-cs"/>
              </a:rPr>
              <a:t>Only 3 </a:t>
            </a:r>
            <a:r>
              <a:rPr lang="en-GB" sz="2800" dirty="0">
                <a:solidFill>
                  <a:srgbClr val="FFC000"/>
                </a:solidFill>
                <a:latin typeface="Etna"/>
                <a:ea typeface="+mj-ea"/>
                <a:cs typeface="+mj-cs"/>
              </a:rPr>
              <a:t>wheelchair accessible campervans </a:t>
            </a:r>
            <a:r>
              <a:rPr lang="en-GB" sz="2800" dirty="0">
                <a:solidFill>
                  <a:schemeClr val="bg1"/>
                </a:solidFill>
                <a:latin typeface="Etna"/>
                <a:ea typeface="+mj-ea"/>
                <a:cs typeface="+mj-cs"/>
              </a:rPr>
              <a:t>for rent </a:t>
            </a:r>
            <a:r>
              <a:rPr lang="en-GB" sz="2800" dirty="0">
                <a:solidFill>
                  <a:srgbClr val="FFC000"/>
                </a:solidFill>
                <a:latin typeface="Etna"/>
                <a:ea typeface="+mj-ea"/>
                <a:cs typeface="+mj-cs"/>
              </a:rPr>
              <a:t>in the </a:t>
            </a:r>
            <a:r>
              <a:rPr lang="en-GB" sz="2800" dirty="0">
                <a:solidFill>
                  <a:schemeClr val="bg1"/>
                </a:solidFill>
                <a:latin typeface="Etna"/>
                <a:ea typeface="+mj-ea"/>
                <a:cs typeface="+mj-cs"/>
              </a:rPr>
              <a:t>Netherlands</a:t>
            </a:r>
            <a:r>
              <a:rPr lang="en-GB" sz="2800" dirty="0">
                <a:solidFill>
                  <a:srgbClr val="FFC000"/>
                </a:solidFill>
                <a:latin typeface="Etna"/>
                <a:ea typeface="+mj-ea"/>
                <a:cs typeface="+mj-cs"/>
              </a:rPr>
              <a:t>, and none found so far in </a:t>
            </a:r>
            <a:r>
              <a:rPr lang="en-GB" sz="2800" dirty="0">
                <a:solidFill>
                  <a:schemeClr val="bg1"/>
                </a:solidFill>
                <a:latin typeface="Etna"/>
                <a:ea typeface="+mj-ea"/>
                <a:cs typeface="+mj-cs"/>
              </a:rPr>
              <a:t>Germany</a:t>
            </a:r>
            <a:r>
              <a:rPr lang="en-GB" sz="2800" dirty="0">
                <a:solidFill>
                  <a:srgbClr val="FFC000"/>
                </a:solidFill>
                <a:latin typeface="Etna"/>
                <a:ea typeface="+mj-ea"/>
                <a:cs typeface="+mj-cs"/>
              </a:rPr>
              <a:t> &amp; </a:t>
            </a:r>
            <a:r>
              <a:rPr lang="en-GB" sz="2800" dirty="0">
                <a:solidFill>
                  <a:schemeClr val="bg1"/>
                </a:solidFill>
                <a:latin typeface="Etna"/>
                <a:ea typeface="+mj-ea"/>
                <a:cs typeface="+mj-cs"/>
              </a:rPr>
              <a:t>Belgium</a:t>
            </a:r>
          </a:p>
          <a:p>
            <a:endParaRPr lang="en-GB" sz="2800" dirty="0">
              <a:solidFill>
                <a:srgbClr val="FFC000"/>
              </a:solidFill>
              <a:latin typeface="Etna" pitchFamily="2" charset="77"/>
              <a:ea typeface="+mj-ea"/>
              <a:cs typeface="+mj-cs"/>
            </a:endParaRPr>
          </a:p>
        </p:txBody>
      </p:sp>
      <p:pic>
        <p:nvPicPr>
          <p:cNvPr id="2052" name="Picture 4" descr="Map of the netherlands in dutch flag colors icon Vector Image">
            <a:extLst>
              <a:ext uri="{FF2B5EF4-FFF2-40B4-BE49-F238E27FC236}">
                <a16:creationId xmlns:a16="http://schemas.microsoft.com/office/drawing/2014/main" id="{042CF812-612A-7549-B718-DBC1312C2A1F}"/>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8155" b="76395" l="9722" r="89815">
                        <a14:foregroundMark x1="39815" y1="25751" x2="41667" y2="23605"/>
                        <a14:foregroundMark x1="42593" y1="20601" x2="44907" y2="19742"/>
                        <a14:foregroundMark x1="50000" y1="17167" x2="50926" y2="16738"/>
                        <a14:foregroundMark x1="49072" y1="17597" x2="50000" y2="17167"/>
                        <a14:foregroundMark x1="48147" y1="18026" x2="49072" y2="17597"/>
                        <a14:foregroundMark x1="47222" y1="18455" x2="48147" y2="18026"/>
                        <a14:foregroundMark x1="54630" y1="15880" x2="59259" y2="15451"/>
                        <a14:foregroundMark x1="61574" y1="15451" x2="66667" y2="13734"/>
                        <a14:foregroundMark x1="55093" y1="18455" x2="55093" y2="18455"/>
                        <a14:foregroundMark x1="58333" y1="76395" x2="58333" y2="76395"/>
                        <a14:foregroundMark x1="28241" y1="67811" x2="28241" y2="67811"/>
                        <a14:foregroundMark x1="48611" y1="35622" x2="48611" y2="35622"/>
                        <a14:backgroundMark x1="23611" y1="84549" x2="23611" y2="84549"/>
                        <a14:backgroundMark x1="35185" y1="79828" x2="35185" y2="79828"/>
                        <a14:backgroundMark x1="38889" y1="25751" x2="38889" y2="25751"/>
                        <a14:backgroundMark x1="53704" y1="18884" x2="53704" y2="18884"/>
                        <a14:backgroundMark x1="64815" y1="15880" x2="64815" y2="15880"/>
                        <a14:backgroundMark x1="53704" y1="19742" x2="53704" y2="19742"/>
                        <a14:backgroundMark x1="54167" y1="18026" x2="54167" y2="18026"/>
                        <a14:backgroundMark x1="56944" y1="18026" x2="56944" y2="18026"/>
                        <a14:backgroundMark x1="56019" y1="18026" x2="56019" y2="18026"/>
                        <a14:backgroundMark x1="55556" y1="18026" x2="55556" y2="18026"/>
                        <a14:backgroundMark x1="56944" y1="17167" x2="56944" y2="17167"/>
                        <a14:backgroundMark x1="56944" y1="17597" x2="56944" y2="17597"/>
                        <a14:backgroundMark x1="58333" y1="17167" x2="58333" y2="17167"/>
                        <a14:backgroundMark x1="58333" y1="16738" x2="58333" y2="16738"/>
                        <a14:backgroundMark x1="60185" y1="16738" x2="60185" y2="16738"/>
                        <a14:backgroundMark x1="60185" y1="16738" x2="60185" y2="16738"/>
                        <a14:backgroundMark x1="61574" y1="16738" x2="61574" y2="16738"/>
                        <a14:backgroundMark x1="40741" y1="22747" x2="40741" y2="22747"/>
                        <a14:backgroundMark x1="41204" y1="20601" x2="41204" y2="20601"/>
                        <a14:backgroundMark x1="40741" y1="22747" x2="40741" y2="22747"/>
                        <a14:backgroundMark x1="41667" y1="21030" x2="41667" y2="21030"/>
                        <a14:backgroundMark x1="41667" y1="21030" x2="41667" y2="21030"/>
                        <a14:backgroundMark x1="37963" y1="27039" x2="37963" y2="27039"/>
                        <a14:backgroundMark x1="38426" y1="26180" x2="38426" y2="26180"/>
                        <a14:backgroundMark x1="37500" y1="25751" x2="37500" y2="25751"/>
                        <a14:backgroundMark x1="38889" y1="25751" x2="38889" y2="25751"/>
                        <a14:backgroundMark x1="54167" y1="34335" x2="54167" y2="34335"/>
                        <a14:backgroundMark x1="45370" y1="37768" x2="45370" y2="37768"/>
                        <a14:backgroundMark x1="49537" y1="36910" x2="49537" y2="36910"/>
                        <a14:backgroundMark x1="38889" y1="25751" x2="38889" y2="25751"/>
                        <a14:backgroundMark x1="39815" y1="23605" x2="39815" y2="23605"/>
                      </a14:backgroundRemoval>
                    </a14:imgEffect>
                  </a14:imgLayer>
                </a14:imgProps>
              </a:ext>
              <a:ext uri="{28A0092B-C50C-407E-A947-70E740481C1C}">
                <a14:useLocalDpi xmlns:a14="http://schemas.microsoft.com/office/drawing/2010/main"/>
              </a:ext>
            </a:extLst>
          </a:blip>
          <a:srcRect b="16697"/>
          <a:stretch/>
        </p:blipFill>
        <p:spPr bwMode="auto">
          <a:xfrm>
            <a:off x="3022959" y="327281"/>
            <a:ext cx="2359527" cy="2120260"/>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Groep silhouet">
            <a:extLst>
              <a:ext uri="{FF2B5EF4-FFF2-40B4-BE49-F238E27FC236}">
                <a16:creationId xmlns:a16="http://schemas.microsoft.com/office/drawing/2014/main" id="{AE4CF445-4AEE-EFD3-A81E-9392C64133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22841" y="434693"/>
            <a:ext cx="1684704" cy="1684704"/>
          </a:xfrm>
          <a:prstGeom prst="rect">
            <a:avLst/>
          </a:prstGeom>
        </p:spPr>
      </p:pic>
      <p:pic>
        <p:nvPicPr>
          <p:cNvPr id="8" name="Graphic 7" descr="Person in wheelchair outline">
            <a:extLst>
              <a:ext uri="{FF2B5EF4-FFF2-40B4-BE49-F238E27FC236}">
                <a16:creationId xmlns:a16="http://schemas.microsoft.com/office/drawing/2014/main" id="{BF6009F9-E0CA-13B7-A6D2-5EC319BF92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2841" y="2012255"/>
            <a:ext cx="1111045" cy="1111045"/>
          </a:xfrm>
          <a:prstGeom prst="rect">
            <a:avLst/>
          </a:prstGeom>
        </p:spPr>
      </p:pic>
      <p:cxnSp>
        <p:nvCxnSpPr>
          <p:cNvPr id="14" name="Straight Arrow Connector 13">
            <a:extLst>
              <a:ext uri="{FF2B5EF4-FFF2-40B4-BE49-F238E27FC236}">
                <a16:creationId xmlns:a16="http://schemas.microsoft.com/office/drawing/2014/main" id="{1CE26B9C-5FF3-D7DB-AFC1-256A45F72896}"/>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5" name="Picture 2">
            <a:extLst>
              <a:ext uri="{FF2B5EF4-FFF2-40B4-BE49-F238E27FC236}">
                <a16:creationId xmlns:a16="http://schemas.microsoft.com/office/drawing/2014/main" id="{30898039-05B8-9E1A-E359-10EC797D728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6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EA1F39F-568B-BA4C-84AB-7E8D42E3F793}"/>
              </a:ext>
            </a:extLst>
          </p:cNvPr>
          <p:cNvSpPr/>
          <p:nvPr/>
        </p:nvSpPr>
        <p:spPr>
          <a:xfrm>
            <a:off x="1" y="5274100"/>
            <a:ext cx="12192000" cy="1453264"/>
          </a:xfrm>
          <a:prstGeom prst="rect">
            <a:avLst/>
          </a:prstGeom>
          <a:solidFill>
            <a:srgbClr val="44573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03382" y="5412367"/>
            <a:ext cx="7854463" cy="749664"/>
          </a:xfrm>
        </p:spPr>
        <p:txBody>
          <a:bodyPr vert="horz" lIns="91440" tIns="45720" rIns="91440" bIns="45720" rtlCol="0" anchor="b">
            <a:normAutofit fontScale="90000"/>
          </a:bodyPr>
          <a:lstStyle/>
          <a:p>
            <a:pPr algn="l"/>
            <a:r>
              <a:rPr lang="en-GB" dirty="0">
                <a:solidFill>
                  <a:srgbClr val="FFC000"/>
                </a:solidFill>
                <a:latin typeface="Etna" pitchFamily="2" charset="77"/>
              </a:rPr>
              <a:t>The </a:t>
            </a:r>
            <a:r>
              <a:rPr lang="en-GB" dirty="0" err="1">
                <a:solidFill>
                  <a:srgbClr val="FFC000"/>
                </a:solidFill>
                <a:latin typeface="Etna" pitchFamily="2" charset="77"/>
              </a:rPr>
              <a:t>Oppertunity</a:t>
            </a:r>
            <a:endParaRPr lang="en-GB" dirty="0">
              <a:solidFill>
                <a:srgbClr val="FFC000"/>
              </a:solidFill>
              <a:latin typeface="Etna" pitchFamily="2" charset="77"/>
            </a:endParaRP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51114" y="6314430"/>
            <a:ext cx="7592786" cy="812991"/>
          </a:xfrm>
        </p:spPr>
        <p:txBody>
          <a:bodyPr vert="horz" lIns="91440" tIns="45720" rIns="91440" bIns="45720" rtlCol="0">
            <a:normAutofit/>
          </a:bodyPr>
          <a:lstStyle/>
          <a:p>
            <a:pPr algn="l"/>
            <a:r>
              <a:rPr lang="en-GB" dirty="0">
                <a:solidFill>
                  <a:schemeClr val="bg1"/>
                </a:solidFill>
                <a:latin typeface="Bebas" panose="020B0606020202050201" pitchFamily="34" charset="0"/>
              </a:rPr>
              <a:t>Making accessible adventures possible for all.</a:t>
            </a:r>
          </a:p>
        </p:txBody>
      </p:sp>
      <p:sp>
        <p:nvSpPr>
          <p:cNvPr id="4" name="Tekstvak 3">
            <a:extLst>
              <a:ext uri="{FF2B5EF4-FFF2-40B4-BE49-F238E27FC236}">
                <a16:creationId xmlns:a16="http://schemas.microsoft.com/office/drawing/2014/main" id="{0DCD33A1-89BD-8A44-B956-B77EB33C0EF2}"/>
              </a:ext>
            </a:extLst>
          </p:cNvPr>
          <p:cNvSpPr txBox="1"/>
          <p:nvPr/>
        </p:nvSpPr>
        <p:spPr>
          <a:xfrm>
            <a:off x="4547507" y="1532241"/>
            <a:ext cx="4010338" cy="543852"/>
          </a:xfrm>
          <a:prstGeom prst="rect">
            <a:avLst/>
          </a:prstGeom>
          <a:noFill/>
        </p:spPr>
        <p:txBody>
          <a:bodyPr wrap="square" rtlCol="0">
            <a:normAutofit/>
          </a:bodyPr>
          <a:lstStyle/>
          <a:p>
            <a:r>
              <a:rPr lang="en-GB" sz="2800" dirty="0">
                <a:solidFill>
                  <a:srgbClr val="FFC000"/>
                </a:solidFill>
                <a:latin typeface="Etna" pitchFamily="2" charset="77"/>
                <a:ea typeface="+mj-ea"/>
                <a:cs typeface="+mj-cs"/>
              </a:rPr>
              <a:t>Weeks rented out 2023*</a:t>
            </a:r>
          </a:p>
        </p:txBody>
      </p:sp>
      <p:sp>
        <p:nvSpPr>
          <p:cNvPr id="11" name="Tekstvak 10">
            <a:extLst>
              <a:ext uri="{FF2B5EF4-FFF2-40B4-BE49-F238E27FC236}">
                <a16:creationId xmlns:a16="http://schemas.microsoft.com/office/drawing/2014/main" id="{96453096-DC5B-E34F-96E0-E73B050FCB44}"/>
              </a:ext>
            </a:extLst>
          </p:cNvPr>
          <p:cNvSpPr txBox="1"/>
          <p:nvPr/>
        </p:nvSpPr>
        <p:spPr>
          <a:xfrm>
            <a:off x="4547507" y="1057232"/>
            <a:ext cx="5225143" cy="687647"/>
          </a:xfrm>
          <a:prstGeom prst="rect">
            <a:avLst/>
          </a:prstGeom>
          <a:noFill/>
          <a:effectLst/>
        </p:spPr>
        <p:txBody>
          <a:bodyPr wrap="square" rtlCol="0">
            <a:noAutofit/>
          </a:bodyPr>
          <a:lstStyle/>
          <a:p>
            <a:r>
              <a:rPr lang="en-GB" sz="2800" dirty="0">
                <a:solidFill>
                  <a:srgbClr val="FFC000"/>
                </a:solidFill>
                <a:latin typeface="Etna" pitchFamily="2" charset="77"/>
                <a:ea typeface="+mj-ea"/>
                <a:cs typeface="+mj-cs"/>
              </a:rPr>
              <a:t>Investment campervan</a:t>
            </a:r>
          </a:p>
        </p:txBody>
      </p:sp>
      <p:sp>
        <p:nvSpPr>
          <p:cNvPr id="12" name="Tekstvak 11">
            <a:extLst>
              <a:ext uri="{FF2B5EF4-FFF2-40B4-BE49-F238E27FC236}">
                <a16:creationId xmlns:a16="http://schemas.microsoft.com/office/drawing/2014/main" id="{03B53F6A-9738-7E4F-8AE5-04E91A12C608}"/>
              </a:ext>
            </a:extLst>
          </p:cNvPr>
          <p:cNvSpPr txBox="1"/>
          <p:nvPr/>
        </p:nvSpPr>
        <p:spPr>
          <a:xfrm>
            <a:off x="6552676" y="4255404"/>
            <a:ext cx="5569313" cy="638080"/>
          </a:xfrm>
          <a:prstGeom prst="rect">
            <a:avLst/>
          </a:prstGeom>
          <a:noFill/>
          <a:ln>
            <a:noFill/>
          </a:ln>
        </p:spPr>
        <p:txBody>
          <a:bodyPr wrap="square" lIns="91440" tIns="45720" rIns="91440" bIns="45720" rtlCol="0" anchor="t">
            <a:noAutofit/>
          </a:bodyPr>
          <a:lstStyle/>
          <a:p>
            <a:r>
              <a:rPr lang="en-GB" sz="2400" dirty="0">
                <a:solidFill>
                  <a:srgbClr val="FFC000"/>
                </a:solidFill>
                <a:latin typeface="Etna"/>
                <a:ea typeface="+mj-ea"/>
                <a:cs typeface="+mj-cs"/>
              </a:rPr>
              <a:t>* Rental started 2</a:t>
            </a:r>
            <a:r>
              <a:rPr lang="en-GB" sz="2400" baseline="30000" dirty="0">
                <a:solidFill>
                  <a:srgbClr val="FFC000"/>
                </a:solidFill>
                <a:latin typeface="Etna"/>
                <a:ea typeface="+mj-ea"/>
                <a:cs typeface="+mj-cs"/>
              </a:rPr>
              <a:t>nd</a:t>
            </a:r>
            <a:r>
              <a:rPr lang="en-GB" sz="2400" dirty="0">
                <a:solidFill>
                  <a:srgbClr val="FFC000"/>
                </a:solidFill>
                <a:latin typeface="Etna"/>
                <a:ea typeface="+mj-ea"/>
                <a:cs typeface="+mj-cs"/>
              </a:rPr>
              <a:t> week of May 2023. </a:t>
            </a:r>
          </a:p>
          <a:p>
            <a:endParaRPr lang="en-GB" sz="2800" dirty="0">
              <a:solidFill>
                <a:srgbClr val="FFC000"/>
              </a:solidFill>
              <a:latin typeface="Etna" pitchFamily="2" charset="77"/>
              <a:ea typeface="+mj-ea"/>
              <a:cs typeface="+mj-cs"/>
            </a:endParaRPr>
          </a:p>
        </p:txBody>
      </p:sp>
      <p:cxnSp>
        <p:nvCxnSpPr>
          <p:cNvPr id="14" name="Straight Arrow Connector 13">
            <a:extLst>
              <a:ext uri="{FF2B5EF4-FFF2-40B4-BE49-F238E27FC236}">
                <a16:creationId xmlns:a16="http://schemas.microsoft.com/office/drawing/2014/main" id="{1CE26B9C-5FF3-D7DB-AFC1-256A45F72896}"/>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9" name="Afbeelding 8" descr="Afbeelding met buitenshuis, boom, voertuig, busje&#10;&#10;Automatisch gegenereerde beschrijving">
            <a:extLst>
              <a:ext uri="{FF2B5EF4-FFF2-40B4-BE49-F238E27FC236}">
                <a16:creationId xmlns:a16="http://schemas.microsoft.com/office/drawing/2014/main" id="{E03AED46-C865-8DC6-DE31-75E76C4B6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30328" y="400339"/>
            <a:ext cx="4658303" cy="3857625"/>
          </a:xfrm>
          <a:prstGeom prst="rect">
            <a:avLst/>
          </a:prstGeom>
        </p:spPr>
      </p:pic>
      <p:sp>
        <p:nvSpPr>
          <p:cNvPr id="10" name="Tekstvak 9">
            <a:extLst>
              <a:ext uri="{FF2B5EF4-FFF2-40B4-BE49-F238E27FC236}">
                <a16:creationId xmlns:a16="http://schemas.microsoft.com/office/drawing/2014/main" id="{020807EC-4B57-FCB1-5CE8-D15CD816AF75}"/>
              </a:ext>
            </a:extLst>
          </p:cNvPr>
          <p:cNvSpPr txBox="1"/>
          <p:nvPr/>
        </p:nvSpPr>
        <p:spPr>
          <a:xfrm>
            <a:off x="8772732" y="1075086"/>
            <a:ext cx="2230170" cy="543852"/>
          </a:xfrm>
          <a:prstGeom prst="rect">
            <a:avLst/>
          </a:prstGeom>
          <a:noFill/>
          <a:effectLst/>
        </p:spPr>
        <p:txBody>
          <a:bodyPr wrap="square" rtlCol="0">
            <a:noAutofit/>
          </a:bodyPr>
          <a:lstStyle/>
          <a:p>
            <a:pPr algn="r"/>
            <a:r>
              <a:rPr lang="en-GB" sz="2800" dirty="0">
                <a:solidFill>
                  <a:schemeClr val="bg1"/>
                </a:solidFill>
                <a:latin typeface="Etna" pitchFamily="2" charset="77"/>
                <a:ea typeface="+mj-ea"/>
                <a:cs typeface="+mj-cs"/>
              </a:rPr>
              <a:t>160-180K</a:t>
            </a:r>
          </a:p>
        </p:txBody>
      </p:sp>
      <p:sp>
        <p:nvSpPr>
          <p:cNvPr id="15" name="Tekstvak 14">
            <a:extLst>
              <a:ext uri="{FF2B5EF4-FFF2-40B4-BE49-F238E27FC236}">
                <a16:creationId xmlns:a16="http://schemas.microsoft.com/office/drawing/2014/main" id="{013614C1-D209-7CCA-801F-9273D6D3C758}"/>
              </a:ext>
            </a:extLst>
          </p:cNvPr>
          <p:cNvSpPr txBox="1"/>
          <p:nvPr/>
        </p:nvSpPr>
        <p:spPr>
          <a:xfrm>
            <a:off x="8772732" y="1551291"/>
            <a:ext cx="2230170" cy="563807"/>
          </a:xfrm>
          <a:prstGeom prst="rect">
            <a:avLst/>
          </a:prstGeom>
          <a:noFill/>
          <a:effectLst/>
        </p:spPr>
        <p:txBody>
          <a:bodyPr wrap="square" rtlCol="0">
            <a:noAutofit/>
          </a:bodyPr>
          <a:lstStyle/>
          <a:p>
            <a:pPr algn="r"/>
            <a:r>
              <a:rPr lang="en-GB" sz="2800" dirty="0">
                <a:solidFill>
                  <a:schemeClr val="bg1"/>
                </a:solidFill>
                <a:latin typeface="Etna" pitchFamily="2" charset="77"/>
                <a:ea typeface="+mj-ea"/>
                <a:cs typeface="+mj-cs"/>
              </a:rPr>
              <a:t>16 weeks</a:t>
            </a:r>
          </a:p>
        </p:txBody>
      </p:sp>
      <p:sp>
        <p:nvSpPr>
          <p:cNvPr id="16" name="Tekstvak 15">
            <a:extLst>
              <a:ext uri="{FF2B5EF4-FFF2-40B4-BE49-F238E27FC236}">
                <a16:creationId xmlns:a16="http://schemas.microsoft.com/office/drawing/2014/main" id="{DBDC88A9-081F-1D15-D49D-536A8F80836A}"/>
              </a:ext>
            </a:extLst>
          </p:cNvPr>
          <p:cNvSpPr txBox="1"/>
          <p:nvPr/>
        </p:nvSpPr>
        <p:spPr>
          <a:xfrm>
            <a:off x="4547507" y="1987295"/>
            <a:ext cx="4171518" cy="543852"/>
          </a:xfrm>
          <a:prstGeom prst="rect">
            <a:avLst/>
          </a:prstGeom>
          <a:noFill/>
        </p:spPr>
        <p:txBody>
          <a:bodyPr wrap="square" rtlCol="0">
            <a:noAutofit/>
          </a:bodyPr>
          <a:lstStyle/>
          <a:p>
            <a:r>
              <a:rPr lang="en-GB" sz="2800" dirty="0">
                <a:solidFill>
                  <a:srgbClr val="FFC000"/>
                </a:solidFill>
                <a:latin typeface="Etna" pitchFamily="2" charset="77"/>
                <a:ea typeface="+mj-ea"/>
                <a:cs typeface="+mj-cs"/>
              </a:rPr>
              <a:t>Prognosed in 2024**</a:t>
            </a:r>
          </a:p>
        </p:txBody>
      </p:sp>
      <p:sp>
        <p:nvSpPr>
          <p:cNvPr id="17" name="Tekstvak 16">
            <a:extLst>
              <a:ext uri="{FF2B5EF4-FFF2-40B4-BE49-F238E27FC236}">
                <a16:creationId xmlns:a16="http://schemas.microsoft.com/office/drawing/2014/main" id="{B027858D-C246-D6A9-F0E7-8BAECA4CF8C4}"/>
              </a:ext>
            </a:extLst>
          </p:cNvPr>
          <p:cNvSpPr txBox="1"/>
          <p:nvPr/>
        </p:nvSpPr>
        <p:spPr>
          <a:xfrm>
            <a:off x="8911797" y="1967340"/>
            <a:ext cx="2091105" cy="563807"/>
          </a:xfrm>
          <a:prstGeom prst="rect">
            <a:avLst/>
          </a:prstGeom>
          <a:noFill/>
          <a:effectLst/>
        </p:spPr>
        <p:txBody>
          <a:bodyPr wrap="square" rtlCol="0">
            <a:noAutofit/>
          </a:bodyPr>
          <a:lstStyle/>
          <a:p>
            <a:pPr algn="r"/>
            <a:r>
              <a:rPr lang="en-GB" sz="2800" dirty="0">
                <a:solidFill>
                  <a:schemeClr val="bg1"/>
                </a:solidFill>
                <a:latin typeface="Etna" pitchFamily="2" charset="77"/>
                <a:ea typeface="+mj-ea"/>
                <a:cs typeface="+mj-cs"/>
              </a:rPr>
              <a:t>24 weeks</a:t>
            </a:r>
          </a:p>
        </p:txBody>
      </p:sp>
      <p:sp>
        <p:nvSpPr>
          <p:cNvPr id="18" name="Tekstvak 17">
            <a:extLst>
              <a:ext uri="{FF2B5EF4-FFF2-40B4-BE49-F238E27FC236}">
                <a16:creationId xmlns:a16="http://schemas.microsoft.com/office/drawing/2014/main" id="{13CAB9E7-E274-1569-22DD-051B458F1C5C}"/>
              </a:ext>
            </a:extLst>
          </p:cNvPr>
          <p:cNvSpPr txBox="1"/>
          <p:nvPr/>
        </p:nvSpPr>
        <p:spPr>
          <a:xfrm>
            <a:off x="6552676" y="4618816"/>
            <a:ext cx="5569313" cy="638080"/>
          </a:xfrm>
          <a:prstGeom prst="rect">
            <a:avLst/>
          </a:prstGeom>
          <a:noFill/>
          <a:ln>
            <a:noFill/>
          </a:ln>
        </p:spPr>
        <p:txBody>
          <a:bodyPr wrap="square" lIns="91440" tIns="45720" rIns="91440" bIns="45720" rtlCol="0" anchor="t">
            <a:noAutofit/>
          </a:bodyPr>
          <a:lstStyle/>
          <a:p>
            <a:r>
              <a:rPr lang="en-GB" sz="2400" dirty="0">
                <a:solidFill>
                  <a:srgbClr val="FFC000"/>
                </a:solidFill>
                <a:latin typeface="Etna"/>
                <a:ea typeface="+mj-ea"/>
                <a:cs typeface="+mj-cs"/>
              </a:rPr>
              <a:t>** 13 weeks rented out (October ’23). </a:t>
            </a:r>
          </a:p>
          <a:p>
            <a:endParaRPr lang="en-GB" sz="2800" dirty="0">
              <a:solidFill>
                <a:srgbClr val="FFC000"/>
              </a:solidFill>
              <a:latin typeface="Etna" pitchFamily="2" charset="77"/>
              <a:ea typeface="+mj-ea"/>
              <a:cs typeface="+mj-cs"/>
            </a:endParaRPr>
          </a:p>
        </p:txBody>
      </p:sp>
      <p:sp>
        <p:nvSpPr>
          <p:cNvPr id="19" name="Tekstvak 18">
            <a:extLst>
              <a:ext uri="{FF2B5EF4-FFF2-40B4-BE49-F238E27FC236}">
                <a16:creationId xmlns:a16="http://schemas.microsoft.com/office/drawing/2014/main" id="{BD502607-82CC-D0C4-5434-408B7795A653}"/>
              </a:ext>
            </a:extLst>
          </p:cNvPr>
          <p:cNvSpPr txBox="1"/>
          <p:nvPr/>
        </p:nvSpPr>
        <p:spPr>
          <a:xfrm>
            <a:off x="4547505" y="2965290"/>
            <a:ext cx="4420659" cy="543852"/>
          </a:xfrm>
          <a:prstGeom prst="rect">
            <a:avLst/>
          </a:prstGeom>
          <a:noFill/>
        </p:spPr>
        <p:txBody>
          <a:bodyPr wrap="square" rtlCol="0">
            <a:noAutofit/>
          </a:bodyPr>
          <a:lstStyle/>
          <a:p>
            <a:pPr algn="r"/>
            <a:r>
              <a:rPr lang="en-GB" sz="1600" dirty="0">
                <a:solidFill>
                  <a:srgbClr val="FFC000"/>
                </a:solidFill>
                <a:latin typeface="Etna" pitchFamily="2" charset="77"/>
                <a:ea typeface="+mj-ea"/>
                <a:cs typeface="+mj-cs"/>
              </a:rPr>
              <a:t>Avg. rental price / week</a:t>
            </a:r>
          </a:p>
        </p:txBody>
      </p:sp>
      <p:sp>
        <p:nvSpPr>
          <p:cNvPr id="20" name="Tekstvak 19">
            <a:extLst>
              <a:ext uri="{FF2B5EF4-FFF2-40B4-BE49-F238E27FC236}">
                <a16:creationId xmlns:a16="http://schemas.microsoft.com/office/drawing/2014/main" id="{87AFEBCF-17BD-DE53-390B-C2D4B4ABFFBC}"/>
              </a:ext>
            </a:extLst>
          </p:cNvPr>
          <p:cNvSpPr txBox="1"/>
          <p:nvPr/>
        </p:nvSpPr>
        <p:spPr>
          <a:xfrm>
            <a:off x="8968165" y="2965290"/>
            <a:ext cx="2230170" cy="563807"/>
          </a:xfrm>
          <a:prstGeom prst="rect">
            <a:avLst/>
          </a:prstGeom>
          <a:noFill/>
          <a:effectLst/>
        </p:spPr>
        <p:txBody>
          <a:bodyPr wrap="square" rtlCol="0">
            <a:noAutofit/>
          </a:bodyPr>
          <a:lstStyle/>
          <a:p>
            <a:r>
              <a:rPr lang="en-GB" sz="1600" dirty="0">
                <a:solidFill>
                  <a:schemeClr val="bg1"/>
                </a:solidFill>
                <a:latin typeface="Etna" pitchFamily="2" charset="77"/>
                <a:ea typeface="+mj-ea"/>
                <a:cs typeface="+mj-cs"/>
              </a:rPr>
              <a:t>€ 900,-</a:t>
            </a:r>
          </a:p>
        </p:txBody>
      </p:sp>
      <p:sp>
        <p:nvSpPr>
          <p:cNvPr id="21" name="Tekstvak 20">
            <a:extLst>
              <a:ext uri="{FF2B5EF4-FFF2-40B4-BE49-F238E27FC236}">
                <a16:creationId xmlns:a16="http://schemas.microsoft.com/office/drawing/2014/main" id="{6D7A23D4-952B-C764-AFFF-10EA21477490}"/>
              </a:ext>
            </a:extLst>
          </p:cNvPr>
          <p:cNvSpPr txBox="1"/>
          <p:nvPr/>
        </p:nvSpPr>
        <p:spPr>
          <a:xfrm>
            <a:off x="4547506" y="3210610"/>
            <a:ext cx="4420659" cy="543852"/>
          </a:xfrm>
          <a:prstGeom prst="rect">
            <a:avLst/>
          </a:prstGeom>
          <a:noFill/>
        </p:spPr>
        <p:txBody>
          <a:bodyPr wrap="square" rtlCol="0">
            <a:noAutofit/>
          </a:bodyPr>
          <a:lstStyle/>
          <a:p>
            <a:pPr algn="r"/>
            <a:r>
              <a:rPr lang="en-GB" sz="1600" dirty="0">
                <a:solidFill>
                  <a:srgbClr val="FFC000"/>
                </a:solidFill>
                <a:latin typeface="Etna" pitchFamily="2" charset="77"/>
                <a:ea typeface="+mj-ea"/>
                <a:cs typeface="+mj-cs"/>
              </a:rPr>
              <a:t>Avg. mileage &amp; additional service fees / week</a:t>
            </a:r>
          </a:p>
        </p:txBody>
      </p:sp>
      <p:sp>
        <p:nvSpPr>
          <p:cNvPr id="22" name="Tekstvak 21">
            <a:extLst>
              <a:ext uri="{FF2B5EF4-FFF2-40B4-BE49-F238E27FC236}">
                <a16:creationId xmlns:a16="http://schemas.microsoft.com/office/drawing/2014/main" id="{B790656F-2A35-7107-364E-E5E5FE59A045}"/>
              </a:ext>
            </a:extLst>
          </p:cNvPr>
          <p:cNvSpPr txBox="1"/>
          <p:nvPr/>
        </p:nvSpPr>
        <p:spPr>
          <a:xfrm>
            <a:off x="8968165" y="3210610"/>
            <a:ext cx="2230170" cy="563807"/>
          </a:xfrm>
          <a:prstGeom prst="rect">
            <a:avLst/>
          </a:prstGeom>
          <a:noFill/>
          <a:effectLst/>
        </p:spPr>
        <p:txBody>
          <a:bodyPr wrap="square" rtlCol="0">
            <a:noAutofit/>
          </a:bodyPr>
          <a:lstStyle/>
          <a:p>
            <a:r>
              <a:rPr lang="en-GB" sz="1600" dirty="0">
                <a:solidFill>
                  <a:schemeClr val="bg1"/>
                </a:solidFill>
                <a:latin typeface="Etna" pitchFamily="2" charset="77"/>
                <a:ea typeface="+mj-ea"/>
                <a:cs typeface="+mj-cs"/>
              </a:rPr>
              <a:t>€ 600,-</a:t>
            </a:r>
          </a:p>
        </p:txBody>
      </p:sp>
      <p:sp>
        <p:nvSpPr>
          <p:cNvPr id="23" name="Tekstvak 22">
            <a:extLst>
              <a:ext uri="{FF2B5EF4-FFF2-40B4-BE49-F238E27FC236}">
                <a16:creationId xmlns:a16="http://schemas.microsoft.com/office/drawing/2014/main" id="{7444391D-0D04-432C-3449-BD1EDE28B339}"/>
              </a:ext>
            </a:extLst>
          </p:cNvPr>
          <p:cNvSpPr txBox="1"/>
          <p:nvPr/>
        </p:nvSpPr>
        <p:spPr>
          <a:xfrm>
            <a:off x="4547505" y="2446312"/>
            <a:ext cx="5225143" cy="543852"/>
          </a:xfrm>
          <a:prstGeom prst="rect">
            <a:avLst/>
          </a:prstGeom>
          <a:noFill/>
        </p:spPr>
        <p:txBody>
          <a:bodyPr wrap="square" rtlCol="0">
            <a:noAutofit/>
          </a:bodyPr>
          <a:lstStyle/>
          <a:p>
            <a:r>
              <a:rPr lang="en-GB" sz="2800" dirty="0">
                <a:solidFill>
                  <a:srgbClr val="FFC000"/>
                </a:solidFill>
                <a:latin typeface="Etna" pitchFamily="2" charset="77"/>
                <a:ea typeface="+mj-ea"/>
                <a:cs typeface="+mj-cs"/>
              </a:rPr>
              <a:t>Avg. revenue / week</a:t>
            </a:r>
          </a:p>
        </p:txBody>
      </p:sp>
      <p:sp>
        <p:nvSpPr>
          <p:cNvPr id="24" name="Tekstvak 23">
            <a:extLst>
              <a:ext uri="{FF2B5EF4-FFF2-40B4-BE49-F238E27FC236}">
                <a16:creationId xmlns:a16="http://schemas.microsoft.com/office/drawing/2014/main" id="{E426B0FF-520F-7E3F-634C-B71F47D02AA3}"/>
              </a:ext>
            </a:extLst>
          </p:cNvPr>
          <p:cNvSpPr txBox="1"/>
          <p:nvPr/>
        </p:nvSpPr>
        <p:spPr>
          <a:xfrm>
            <a:off x="9264966" y="2426357"/>
            <a:ext cx="1737936" cy="563807"/>
          </a:xfrm>
          <a:prstGeom prst="rect">
            <a:avLst/>
          </a:prstGeom>
          <a:noFill/>
          <a:effectLst/>
        </p:spPr>
        <p:txBody>
          <a:bodyPr wrap="square" rtlCol="0">
            <a:noAutofit/>
          </a:bodyPr>
          <a:lstStyle/>
          <a:p>
            <a:pPr algn="r"/>
            <a:r>
              <a:rPr lang="en-GB" sz="2800" dirty="0">
                <a:solidFill>
                  <a:schemeClr val="bg1"/>
                </a:solidFill>
                <a:latin typeface="Etna" pitchFamily="2" charset="77"/>
                <a:ea typeface="+mj-ea"/>
                <a:cs typeface="+mj-cs"/>
              </a:rPr>
              <a:t>€ 1.500,-</a:t>
            </a:r>
          </a:p>
        </p:txBody>
      </p:sp>
      <p:pic>
        <p:nvPicPr>
          <p:cNvPr id="25" name="Picture 2">
            <a:extLst>
              <a:ext uri="{FF2B5EF4-FFF2-40B4-BE49-F238E27FC236}">
                <a16:creationId xmlns:a16="http://schemas.microsoft.com/office/drawing/2014/main" id="{6AFA9377-1C01-F3E8-B9D6-B9F15EFAFE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4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0" grpId="0"/>
      <p:bldP spid="15" grpId="0"/>
      <p:bldP spid="16" grpId="0"/>
      <p:bldP spid="17" grpId="0"/>
      <p:bldP spid="18" grpId="0"/>
      <p:bldP spid="19" grpId="0"/>
      <p:bldP spid="20" grpId="0"/>
      <p:bldP spid="21" grpId="0"/>
      <p:bldP spid="22" grpId="0"/>
      <p:bldP spid="23" grpId="0"/>
      <p:bldP spid="23"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pic>
        <p:nvPicPr>
          <p:cNvPr id="10" name="Afbeelding 9" descr="Afbeelding met kleding, hemel, persoon, person&#10;&#10;Automatisch gegenereerde beschrijving">
            <a:extLst>
              <a:ext uri="{FF2B5EF4-FFF2-40B4-BE49-F238E27FC236}">
                <a16:creationId xmlns:a16="http://schemas.microsoft.com/office/drawing/2014/main" id="{4AA68601-28F1-96E5-E82D-EC1C6FB5E4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0609" y="129396"/>
            <a:ext cx="2159936" cy="2879914"/>
          </a:xfrm>
          <a:prstGeom prst="rect">
            <a:avLst/>
          </a:prstGeom>
        </p:spPr>
      </p:pic>
      <p:pic>
        <p:nvPicPr>
          <p:cNvPr id="13" name="Afbeelding 12" descr="Afbeelding met buitenshuis, voertuig, schoeisel, kleding&#10;&#10;Automatisch gegenereerde beschrijving">
            <a:extLst>
              <a:ext uri="{FF2B5EF4-FFF2-40B4-BE49-F238E27FC236}">
                <a16:creationId xmlns:a16="http://schemas.microsoft.com/office/drawing/2014/main" id="{D505DB9A-460A-B67E-CD62-7B36198EFA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0443" y="169204"/>
            <a:ext cx="2159936" cy="2879914"/>
          </a:xfrm>
          <a:prstGeom prst="rect">
            <a:avLst/>
          </a:prstGeom>
        </p:spPr>
      </p:pic>
      <p:pic>
        <p:nvPicPr>
          <p:cNvPr id="17" name="Afbeelding 16" descr="Afbeelding met wiel, transport, persoon, kleding&#10;&#10;Automatisch gegenereerde beschrijving">
            <a:extLst>
              <a:ext uri="{FF2B5EF4-FFF2-40B4-BE49-F238E27FC236}">
                <a16:creationId xmlns:a16="http://schemas.microsoft.com/office/drawing/2014/main" id="{5BC04073-D835-6C4B-319F-B6CBE3837F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7360" y="2496247"/>
            <a:ext cx="2159936" cy="2879914"/>
          </a:xfrm>
          <a:prstGeom prst="rect">
            <a:avLst/>
          </a:prstGeom>
        </p:spPr>
      </p:pic>
      <p:pic>
        <p:nvPicPr>
          <p:cNvPr id="19" name="Afbeelding 18" descr="Afbeelding met kleding, persoon, buitenshuis, tekst&#10;&#10;Automatisch gegenereerde beschrijving">
            <a:extLst>
              <a:ext uri="{FF2B5EF4-FFF2-40B4-BE49-F238E27FC236}">
                <a16:creationId xmlns:a16="http://schemas.microsoft.com/office/drawing/2014/main" id="{1AAD415D-2EC1-8DC5-0A69-CD1290CAAB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6247" y="129396"/>
            <a:ext cx="3809823" cy="2857367"/>
          </a:xfrm>
          <a:prstGeom prst="rect">
            <a:avLst/>
          </a:prstGeom>
        </p:spPr>
      </p:pic>
      <p:sp>
        <p:nvSpPr>
          <p:cNvPr id="6" name="Rechthoek 5">
            <a:extLst>
              <a:ext uri="{FF2B5EF4-FFF2-40B4-BE49-F238E27FC236}">
                <a16:creationId xmlns:a16="http://schemas.microsoft.com/office/drawing/2014/main" id="{DEA1F39F-568B-BA4C-84AB-7E8D42E3F793}"/>
              </a:ext>
            </a:extLst>
          </p:cNvPr>
          <p:cNvSpPr/>
          <p:nvPr/>
        </p:nvSpPr>
        <p:spPr>
          <a:xfrm>
            <a:off x="114301" y="5210581"/>
            <a:ext cx="12192000" cy="1256619"/>
          </a:xfrm>
          <a:prstGeom prst="rect">
            <a:avLst/>
          </a:prstGeom>
          <a:solidFill>
            <a:srgbClr val="445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B8129F2A-4A9C-7240-A0A5-4078A8D30A0A}"/>
              </a:ext>
            </a:extLst>
          </p:cNvPr>
          <p:cNvSpPr>
            <a:spLocks noGrp="1"/>
          </p:cNvSpPr>
          <p:nvPr>
            <p:ph type="ctrTitle"/>
          </p:nvPr>
        </p:nvSpPr>
        <p:spPr>
          <a:xfrm>
            <a:off x="703382" y="5331848"/>
            <a:ext cx="9877532" cy="864530"/>
          </a:xfrm>
        </p:spPr>
        <p:txBody>
          <a:bodyPr vert="horz" lIns="91440" tIns="45720" rIns="91440" bIns="45720" rtlCol="0" anchor="b">
            <a:normAutofit fontScale="90000"/>
          </a:bodyPr>
          <a:lstStyle/>
          <a:p>
            <a:pPr algn="l"/>
            <a:r>
              <a:rPr lang="en-AU" dirty="0">
                <a:solidFill>
                  <a:srgbClr val="FFC000"/>
                </a:solidFill>
                <a:latin typeface="Etna" pitchFamily="2" charset="77"/>
              </a:rPr>
              <a:t>The van and it’s adventurers</a:t>
            </a:r>
          </a:p>
        </p:txBody>
      </p:sp>
      <p:sp>
        <p:nvSpPr>
          <p:cNvPr id="3" name="Ondertitel 2">
            <a:extLst>
              <a:ext uri="{FF2B5EF4-FFF2-40B4-BE49-F238E27FC236}">
                <a16:creationId xmlns:a16="http://schemas.microsoft.com/office/drawing/2014/main" id="{CCD89501-BF85-FE4B-A557-0CD8D8821AE1}"/>
              </a:ext>
            </a:extLst>
          </p:cNvPr>
          <p:cNvSpPr>
            <a:spLocks noGrp="1"/>
          </p:cNvSpPr>
          <p:nvPr>
            <p:ph type="subTitle" idx="1"/>
          </p:nvPr>
        </p:nvSpPr>
        <p:spPr>
          <a:xfrm>
            <a:off x="703383" y="6273189"/>
            <a:ext cx="8074528" cy="873236"/>
          </a:xfrm>
        </p:spPr>
        <p:txBody>
          <a:bodyPr vert="horz" lIns="91440" tIns="45720" rIns="91440" bIns="45720" rtlCol="0">
            <a:normAutofit/>
          </a:bodyPr>
          <a:lstStyle/>
          <a:p>
            <a:pPr algn="l"/>
            <a:r>
              <a:rPr lang="en-GB" dirty="0">
                <a:solidFill>
                  <a:schemeClr val="bg1"/>
                </a:solidFill>
                <a:latin typeface="Bebas" panose="020B0606020202050201" pitchFamily="34" charset="0"/>
              </a:rPr>
              <a:t>Happy campers, traveling without boundaries</a:t>
            </a:r>
          </a:p>
        </p:txBody>
      </p:sp>
      <p:pic>
        <p:nvPicPr>
          <p:cNvPr id="23" name="Afbeelding 22" descr="Afbeelding met buitenshuis, transport, Landvoertuig, voertuig&#10;&#10;Automatisch gegenereerde beschrijving">
            <a:extLst>
              <a:ext uri="{FF2B5EF4-FFF2-40B4-BE49-F238E27FC236}">
                <a16:creationId xmlns:a16="http://schemas.microsoft.com/office/drawing/2014/main" id="{BDCB0264-5BC5-708A-446F-DD71DF8E47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913" y="2615777"/>
            <a:ext cx="3486584" cy="2614938"/>
          </a:xfrm>
          <a:prstGeom prst="rect">
            <a:avLst/>
          </a:prstGeom>
        </p:spPr>
      </p:pic>
      <p:sp>
        <p:nvSpPr>
          <p:cNvPr id="24" name="Ondertitel 2">
            <a:extLst>
              <a:ext uri="{FF2B5EF4-FFF2-40B4-BE49-F238E27FC236}">
                <a16:creationId xmlns:a16="http://schemas.microsoft.com/office/drawing/2014/main" id="{A1B092B8-D8DD-94D1-A709-A2E19B79A24E}"/>
              </a:ext>
            </a:extLst>
          </p:cNvPr>
          <p:cNvSpPr txBox="1">
            <a:spLocks/>
          </p:cNvSpPr>
          <p:nvPr/>
        </p:nvSpPr>
        <p:spPr>
          <a:xfrm>
            <a:off x="4893475" y="3386781"/>
            <a:ext cx="3486583" cy="165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rgbClr val="FFC000"/>
                </a:solidFill>
                <a:latin typeface="Bebas" panose="020B0606020202050201" pitchFamily="34" charset="0"/>
              </a:rPr>
              <a:t>Number of Bookings (q3-’23)</a:t>
            </a:r>
          </a:p>
          <a:p>
            <a:pPr algn="l"/>
            <a:r>
              <a:rPr lang="en-GB" dirty="0">
                <a:solidFill>
                  <a:schemeClr val="bg1"/>
                </a:solidFill>
                <a:latin typeface="Bebas" panose="020B0606020202050201" pitchFamily="34" charset="0"/>
              </a:rPr>
              <a:t>2023 =&gt; 16 weeks</a:t>
            </a:r>
          </a:p>
          <a:p>
            <a:pPr algn="l"/>
            <a:r>
              <a:rPr lang="en-GB" dirty="0">
                <a:solidFill>
                  <a:schemeClr val="bg1"/>
                </a:solidFill>
                <a:latin typeface="Bebas" panose="020B0606020202050201" pitchFamily="34" charset="0"/>
              </a:rPr>
              <a:t>2024 =&gt; 13 weeks booked </a:t>
            </a:r>
          </a:p>
        </p:txBody>
      </p:sp>
      <p:pic>
        <p:nvPicPr>
          <p:cNvPr id="25" name="Picture 2">
            <a:extLst>
              <a:ext uri="{FF2B5EF4-FFF2-40B4-BE49-F238E27FC236}">
                <a16:creationId xmlns:a16="http://schemas.microsoft.com/office/drawing/2014/main" id="{2EC2133F-4A99-46BD-44D6-BF04EE6DDE5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9">
            <a:extLst>
              <a:ext uri="{FF2B5EF4-FFF2-40B4-BE49-F238E27FC236}">
                <a16:creationId xmlns:a16="http://schemas.microsoft.com/office/drawing/2014/main" id="{68AF980B-A070-5B3F-4854-A421AA69AB44}"/>
              </a:ext>
            </a:extLst>
          </p:cNvPr>
          <p:cNvCxnSpPr/>
          <p:nvPr/>
        </p:nvCxnSpPr>
        <p:spPr>
          <a:xfrm flipV="1">
            <a:off x="11369" y="5331848"/>
            <a:ext cx="12239931" cy="44245"/>
          </a:xfrm>
          <a:prstGeom prst="straightConnector1">
            <a:avLst/>
          </a:prstGeom>
        </p:spPr>
        <p:style>
          <a:lnRef idx="3">
            <a:schemeClr val="accent3"/>
          </a:lnRef>
          <a:fillRef idx="0">
            <a:schemeClr val="accent3"/>
          </a:fillRef>
          <a:effectRef idx="2">
            <a:schemeClr val="accent3"/>
          </a:effectRef>
          <a:fontRef idx="minor">
            <a:schemeClr val="tx1"/>
          </a:fontRef>
        </p:style>
      </p:cxnSp>
      <p:pic>
        <p:nvPicPr>
          <p:cNvPr id="7" name="Afbeelding 6" descr="Afbeelding met persoon, kleding, buitenshuis, person&#10;&#10;Automatisch gegenereerde beschrijving">
            <a:extLst>
              <a:ext uri="{FF2B5EF4-FFF2-40B4-BE49-F238E27FC236}">
                <a16:creationId xmlns:a16="http://schemas.microsoft.com/office/drawing/2014/main" id="{7AAE1736-5646-7094-4CD5-D9545AF19D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7337" y="169204"/>
            <a:ext cx="2217322" cy="2956429"/>
          </a:xfrm>
          <a:prstGeom prst="rect">
            <a:avLst/>
          </a:prstGeom>
        </p:spPr>
      </p:pic>
    </p:spTree>
    <p:extLst>
      <p:ext uri="{BB962C8B-B14F-4D97-AF65-F5344CB8AC3E}">
        <p14:creationId xmlns:p14="http://schemas.microsoft.com/office/powerpoint/2010/main" val="31678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5730"/>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AEE34992-7E16-BE49-DBE2-C4862D288C05}"/>
              </a:ext>
            </a:extLst>
          </p:cNvPr>
          <p:cNvSpPr txBox="1">
            <a:spLocks/>
          </p:cNvSpPr>
          <p:nvPr/>
        </p:nvSpPr>
        <p:spPr>
          <a:xfrm>
            <a:off x="685800" y="5372100"/>
            <a:ext cx="2951629" cy="107768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rgbClr val="FFC000"/>
                </a:solidFill>
                <a:latin typeface="Etna" pitchFamily="2" charset="77"/>
              </a:rPr>
              <a:t>Adventurer Sam</a:t>
            </a:r>
            <a:endParaRPr lang="en-GB" sz="2000" dirty="0">
              <a:solidFill>
                <a:schemeClr val="bg1"/>
              </a:solidFill>
              <a:latin typeface="Etna" pitchFamily="2" charset="77"/>
            </a:endParaRPr>
          </a:p>
          <a:p>
            <a:r>
              <a:rPr lang="en-GB" sz="2000" b="0" i="0" u="none" strike="noStrike" dirty="0">
                <a:solidFill>
                  <a:schemeClr val="bg1"/>
                </a:solidFill>
                <a:effectLst/>
                <a:latin typeface="Etna" pitchFamily="2" charset="77"/>
              </a:rPr>
              <a:t>Visited Italy</a:t>
            </a:r>
            <a:r>
              <a:rPr lang="en-GB" sz="2000" dirty="0">
                <a:solidFill>
                  <a:schemeClr val="bg1"/>
                </a:solidFill>
                <a:latin typeface="Etna" pitchFamily="2" charset="77"/>
              </a:rPr>
              <a:t> </a:t>
            </a:r>
          </a:p>
          <a:p>
            <a:r>
              <a:rPr lang="en-GB" sz="2000" dirty="0">
                <a:solidFill>
                  <a:schemeClr val="bg1"/>
                </a:solidFill>
                <a:latin typeface="Etna" pitchFamily="2" charset="77"/>
              </a:rPr>
              <a:t>summer 2023</a:t>
            </a:r>
            <a:endParaRPr lang="en-GB" sz="2000" b="0" i="0" u="none" strike="noStrike" dirty="0">
              <a:solidFill>
                <a:schemeClr val="bg1"/>
              </a:solidFill>
              <a:effectLst/>
              <a:latin typeface="Etna" pitchFamily="2" charset="77"/>
            </a:endParaRPr>
          </a:p>
        </p:txBody>
      </p:sp>
      <p:pic>
        <p:nvPicPr>
          <p:cNvPr id="7" name="Afbeelding 6" descr="Afbeelding met buitenshuis, transport, Landvoertuig, voertuig&#10;&#10;Automatisch gegenereerde beschrijving">
            <a:extLst>
              <a:ext uri="{FF2B5EF4-FFF2-40B4-BE49-F238E27FC236}">
                <a16:creationId xmlns:a16="http://schemas.microsoft.com/office/drawing/2014/main" id="{21E2AB03-4675-E22B-C6C6-C542DECD96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2609" y="552013"/>
            <a:ext cx="6426782" cy="4820087"/>
          </a:xfrm>
          <a:prstGeom prst="rect">
            <a:avLst/>
          </a:prstGeom>
        </p:spPr>
      </p:pic>
      <p:pic>
        <p:nvPicPr>
          <p:cNvPr id="8" name="Picture 2">
            <a:extLst>
              <a:ext uri="{FF2B5EF4-FFF2-40B4-BE49-F238E27FC236}">
                <a16:creationId xmlns:a16="http://schemas.microsoft.com/office/drawing/2014/main" id="{437DA6E0-C4F7-B770-B432-DBE0DC8854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74402" y="5362038"/>
            <a:ext cx="1507634" cy="15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7101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51222</TotalTime>
  <Words>1007</Words>
  <Application>Microsoft Macintosh PowerPoint</Application>
  <PresentationFormat>Breedbeeld</PresentationFormat>
  <Paragraphs>181</Paragraphs>
  <Slides>21</Slides>
  <Notes>12</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Arial</vt:lpstr>
      <vt:lpstr>Bebas</vt:lpstr>
      <vt:lpstr>Calibri</vt:lpstr>
      <vt:lpstr>Calibri Light</vt:lpstr>
      <vt:lpstr>Crimson Text</vt:lpstr>
      <vt:lpstr>Etna</vt:lpstr>
      <vt:lpstr>Kantoorthema</vt:lpstr>
      <vt:lpstr>PowerPoint-presentatie</vt:lpstr>
      <vt:lpstr>PowerPoint-presentatie</vt:lpstr>
      <vt:lpstr>PowerPoint-presentatie</vt:lpstr>
      <vt:lpstr>PowerPoint-presentatie</vt:lpstr>
      <vt:lpstr>PowerPoint-presentatie</vt:lpstr>
      <vt:lpstr>The Challenge</vt:lpstr>
      <vt:lpstr>The Oppertunity</vt:lpstr>
      <vt:lpstr>The van and it’s adventurers</vt:lpstr>
      <vt:lpstr>PowerPoint-presentatie</vt:lpstr>
      <vt:lpstr>PowerPoint-presentatie</vt:lpstr>
      <vt:lpstr>Our solution</vt:lpstr>
      <vt:lpstr>Care giving facilities on board</vt:lpstr>
      <vt:lpstr>PowerPoint-presentatie</vt:lpstr>
      <vt:lpstr>PowerPoint-presentatie</vt:lpstr>
      <vt:lpstr>PowerPoint-presentatie</vt:lpstr>
      <vt:lpstr>PowerPoint-presentatie</vt:lpstr>
      <vt:lpstr>PowerPoint-presentatie</vt:lpstr>
      <vt:lpstr>Growing the fleet</vt:lpstr>
      <vt:lpstr>Our friends &amp; sponsors</vt:lpstr>
      <vt:lpstr>Working together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Trip for Life  Foundation</dc:title>
  <dc:creator>Joost Bazelmans</dc:creator>
  <cp:lastModifiedBy>Joost Bazelmans</cp:lastModifiedBy>
  <cp:revision>76</cp:revision>
  <cp:lastPrinted>2023-11-14T19:16:43Z</cp:lastPrinted>
  <dcterms:created xsi:type="dcterms:W3CDTF">2022-02-06T18:09:55Z</dcterms:created>
  <dcterms:modified xsi:type="dcterms:W3CDTF">2023-11-25T13:19:17Z</dcterms:modified>
</cp:coreProperties>
</file>